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5" r:id="rId5"/>
    <p:sldId id="279" r:id="rId6"/>
    <p:sldId id="302" r:id="rId7"/>
    <p:sldId id="303" r:id="rId8"/>
    <p:sldId id="300" r:id="rId9"/>
    <p:sldId id="301" r:id="rId10"/>
    <p:sldId id="304" r:id="rId11"/>
    <p:sldId id="305" r:id="rId12"/>
    <p:sldId id="306" r:id="rId13"/>
    <p:sldId id="307" r:id="rId14"/>
    <p:sldId id="308" r:id="rId15"/>
    <p:sldId id="309" r:id="rId16"/>
    <p:sldId id="310" r:id="rId17"/>
    <p:sldId id="312" r:id="rId18"/>
    <p:sldId id="311" r:id="rId19"/>
    <p:sldId id="313" r:id="rId20"/>
    <p:sldId id="314" r:id="rId21"/>
    <p:sldId id="315" r:id="rId22"/>
    <p:sldId id="316" r:id="rId23"/>
    <p:sldId id="317" r:id="rId24"/>
    <p:sldId id="318" r:id="rId25"/>
    <p:sldId id="319" r:id="rId26"/>
    <p:sldId id="280" r:id="rId27"/>
    <p:sldId id="320" r:id="rId28"/>
    <p:sldId id="281" r:id="rId29"/>
    <p:sldId id="321" r:id="rId30"/>
    <p:sldId id="322" r:id="rId31"/>
    <p:sldId id="291" r:id="rId32"/>
    <p:sldId id="274" r:id="rId33"/>
  </p:sldIdLst>
  <p:sldSz cx="12192000" cy="6858000"/>
  <p:notesSz cx="6858000" cy="9144000"/>
  <p:custDataLst>
    <p:tags r:id="rId3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83"/>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67.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808355" y="1281430"/>
            <a:ext cx="10770235" cy="2723515"/>
          </a:xfrm>
        </p:spPr>
        <p:txBody>
          <a:bodyPr>
            <a:normAutofit/>
          </a:bodyPr>
          <a:p>
            <a:pPr>
              <a:lnSpc>
                <a:spcPct val="120000"/>
              </a:lnSpc>
            </a:pPr>
            <a:r>
              <a:rPr lang="zh-CN" altLang="zh-CN"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rPr>
              <a:t>延安精神与毛泽东精神：</a:t>
            </a:r>
            <a:br>
              <a:rPr lang="zh-CN" altLang="zh-CN">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rPr>
            </a:br>
            <a:r>
              <a:rPr lang="zh-CN" altLang="zh-CN" sz="48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rPr>
              <a:t>革命时代中国共产党人的精神标识</a:t>
            </a:r>
            <a:endParaRPr lang="zh-CN" altLang="zh-CN" sz="48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endParaRPr>
          </a:p>
        </p:txBody>
      </p:sp>
      <p:sp>
        <p:nvSpPr>
          <p:cNvPr id="3" name="副标题 2"/>
          <p:cNvSpPr>
            <a:spLocks noGrp="1"/>
          </p:cNvSpPr>
          <p:nvPr>
            <p:ph type="subTitle" idx="1"/>
            <p:custDataLst>
              <p:tags r:id="rId2"/>
            </p:custDataLst>
          </p:nvPr>
        </p:nvSpPr>
        <p:spPr>
          <a:xfrm>
            <a:off x="1734820" y="5137785"/>
            <a:ext cx="9132570" cy="716280"/>
          </a:xfrm>
        </p:spPr>
        <p:txBody>
          <a:bodyPr/>
          <a:p>
            <a:pPr algn="r"/>
            <a:r>
              <a:rPr lang="zh-CN" altLang="en-US" sz="3600" b="1">
                <a:solidFill>
                  <a:srgbClr val="FF0000"/>
                </a:solidFill>
                <a:latin typeface="华文仿宋" panose="02010600040101010101" pitchFamily="2" charset="-122"/>
                <a:ea typeface="华文仿宋" panose="02010600040101010101" pitchFamily="2" charset="-122"/>
                <a:cs typeface="华文仿宋" panose="02010600040101010101" pitchFamily="2" charset="-122"/>
              </a:rPr>
              <a:t>武汉大学马克思主义学院</a:t>
            </a:r>
            <a:r>
              <a:rPr lang="en-US" altLang="zh-CN" sz="3600" b="1">
                <a:solidFill>
                  <a:srgbClr val="FF0000"/>
                </a:solidFill>
                <a:latin typeface="华文仿宋" panose="02010600040101010101" pitchFamily="2" charset="-122"/>
                <a:ea typeface="华文仿宋" panose="02010600040101010101" pitchFamily="2" charset="-122"/>
                <a:cs typeface="华文仿宋" panose="02010600040101010101" pitchFamily="2" charset="-122"/>
              </a:rPr>
              <a:t>   </a:t>
            </a:r>
            <a:r>
              <a:rPr lang="zh-CN" altLang="en-US" sz="3600" b="1">
                <a:solidFill>
                  <a:srgbClr val="FF0000"/>
                </a:solidFill>
                <a:latin typeface="华文仿宋" panose="02010600040101010101" pitchFamily="2" charset="-122"/>
                <a:ea typeface="华文仿宋" panose="02010600040101010101" pitchFamily="2" charset="-122"/>
                <a:cs typeface="华文仿宋" panose="02010600040101010101" pitchFamily="2" charset="-122"/>
              </a:rPr>
              <a:t>宋俭</a:t>
            </a:r>
            <a:endParaRPr lang="zh-CN" altLang="en-US" sz="3600" b="1">
              <a:solidFill>
                <a:srgbClr val="FF0000"/>
              </a:solidFill>
              <a:latin typeface="华文仿宋" panose="02010600040101010101" pitchFamily="2" charset="-122"/>
              <a:ea typeface="华文仿宋" panose="02010600040101010101" pitchFamily="2" charset="-122"/>
              <a:cs typeface="华文仿宋" panose="02010600040101010101" pitchFamily="2" charset="-122"/>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11505" y="376555"/>
            <a:ext cx="10832465" cy="102679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11505" y="1557020"/>
            <a:ext cx="10832465" cy="4682490"/>
          </a:xfrm>
          <a:ln>
            <a:solidFill>
              <a:schemeClr val="tx1">
                <a:lumMod val="50000"/>
                <a:lumOff val="50000"/>
              </a:schemeClr>
            </a:solidFill>
            <a:miter lim="800000"/>
          </a:ln>
        </p:spPr>
        <p:txBody>
          <a:bodyPr>
            <a:normAutofit fontScale="9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为什么要以毛泽东来命名中国共产党人革命精神？</a:t>
            </a:r>
            <a:endParaRPr lang="zh-CN" sz="4700" b="1" dirty="0">
              <a:latin typeface="华文仿宋" panose="02010600040101010101" pitchFamily="2" charset="-122"/>
              <a:ea typeface="华文仿宋" panose="02010600040101010101" pitchFamily="2" charset="-122"/>
              <a:sym typeface="+mn-ea"/>
            </a:endParaRPr>
          </a:p>
          <a:p>
            <a:pPr indent="-194310">
              <a:lnSpc>
                <a:spcPct val="150000"/>
              </a:lnSpc>
              <a:spcAft>
                <a:spcPts val="0"/>
              </a:spcAft>
              <a:buFont typeface="Wingdings" panose="05000000000000000000" charset="0"/>
              <a:buChar char="u"/>
            </a:pPr>
            <a:r>
              <a:rPr lang="zh-CN" altLang="en-US" sz="2400" dirty="0">
                <a:latin typeface="华文仿宋" panose="02010600040101010101" pitchFamily="2" charset="-122"/>
                <a:ea typeface="华文仿宋" panose="02010600040101010101" pitchFamily="2" charset="-122"/>
                <a:sym typeface="+mn-ea"/>
              </a:rPr>
              <a:t>毛泽东是中国共产党人革命精神的倡导者、实践者、体现者和概括者。他的思想、言行、风范、气质和非凡的人格魅力成为这种精神的重要载体，他的外在形象和精神气质已经成为革命年代中国共产党人精神的主要象征，亦成为那个时代中华民族精神重要标识，</a:t>
            </a:r>
            <a:r>
              <a:rPr lang="zh-CN" altLang="en-US" sz="2400" dirty="0">
                <a:latin typeface="华文仿宋" panose="02010600040101010101" pitchFamily="2" charset="-122"/>
                <a:ea typeface="华文仿宋" panose="02010600040101010101" pitchFamily="2" charset="-122"/>
                <a:sym typeface="+mn-ea"/>
              </a:rPr>
              <a:t>以他的名字来命名，更能唤起新时代</a:t>
            </a:r>
            <a:r>
              <a:rPr lang="zh-CN" altLang="en-US" sz="2400" dirty="0">
                <a:latin typeface="华文仿宋" panose="02010600040101010101" pitchFamily="2" charset="-122"/>
                <a:ea typeface="华文仿宋" panose="02010600040101010101" pitchFamily="2" charset="-122"/>
                <a:sym typeface="+mn-ea"/>
              </a:rPr>
              <a:t>中国人民普遍而恒久的记忆，使其成为澎湃于我们民族血液中的精魄。</a:t>
            </a:r>
            <a:endParaRPr lang="zh-CN" altLang="en-US" sz="2400" dirty="0">
              <a:latin typeface="华文仿宋" panose="02010600040101010101" pitchFamily="2" charset="-122"/>
              <a:ea typeface="华文仿宋" panose="02010600040101010101" pitchFamily="2" charset="-122"/>
              <a:sym typeface="+mn-ea"/>
            </a:endParaRPr>
          </a:p>
          <a:p>
            <a:pPr indent="-194310">
              <a:lnSpc>
                <a:spcPct val="150000"/>
              </a:lnSpc>
              <a:spcAft>
                <a:spcPts val="0"/>
              </a:spcAft>
              <a:buFont typeface="Wingdings" panose="05000000000000000000" charset="0"/>
              <a:buChar char="u"/>
            </a:pPr>
            <a:r>
              <a:rPr lang="zh-CN" altLang="en-US" sz="2400" dirty="0">
                <a:latin typeface="华文仿宋" panose="02010600040101010101" pitchFamily="2" charset="-122"/>
                <a:ea typeface="华文仿宋" panose="02010600040101010101" pitchFamily="2" charset="-122"/>
                <a:sym typeface="+mn-ea"/>
              </a:rPr>
              <a:t>毛泽东精神体现在以毛泽东为代表的中国共产党人团结和带领中国人民为实现中华民族伟大复兴的光辉革命实践活动中，体现在和毛泽东为代表的中国共产党群体人格和精神风貌中，也体现在毛泽东思想的科学体系和活的灵魂中。</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11505" y="594995"/>
            <a:ext cx="10832465" cy="102679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11505" y="1807845"/>
            <a:ext cx="10832465" cy="4137025"/>
          </a:xfrm>
          <a:ln>
            <a:solidFill>
              <a:schemeClr val="tx1">
                <a:lumMod val="50000"/>
                <a:lumOff val="50000"/>
              </a:schemeClr>
            </a:solidFill>
            <a:miter lim="800000"/>
          </a:ln>
        </p:spPr>
        <p:txBody>
          <a:bodyPr>
            <a:normAutofit lnSpcReduction="2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毛泽东精神的提出</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en-US" altLang="zh-CN" sz="2400" dirty="0">
                <a:latin typeface="华文仿宋" panose="02010600040101010101" pitchFamily="2" charset="-122"/>
                <a:ea typeface="华文仿宋" panose="02010600040101010101" pitchFamily="2" charset="-122"/>
                <a:sym typeface="+mn-ea"/>
              </a:rPr>
              <a:t>1980</a:t>
            </a:r>
            <a:r>
              <a:rPr lang="zh-CN" altLang="en-US" sz="2400" dirty="0">
                <a:latin typeface="华文仿宋" panose="02010600040101010101" pitchFamily="2" charset="-122"/>
                <a:ea typeface="华文仿宋" panose="02010600040101010101" pitchFamily="2" charset="-122"/>
                <a:sym typeface="+mn-ea"/>
              </a:rPr>
              <a:t>年</a:t>
            </a:r>
            <a:r>
              <a:rPr lang="en-US" altLang="zh-CN" sz="2400" dirty="0">
                <a:latin typeface="华文仿宋" panose="02010600040101010101" pitchFamily="2" charset="-122"/>
                <a:ea typeface="华文仿宋" panose="02010600040101010101" pitchFamily="2" charset="-122"/>
                <a:sym typeface="+mn-ea"/>
              </a:rPr>
              <a:t>12</a:t>
            </a:r>
            <a:r>
              <a:rPr lang="zh-CN" altLang="en-US" sz="2400" dirty="0">
                <a:latin typeface="华文仿宋" panose="02010600040101010101" pitchFamily="2" charset="-122"/>
                <a:ea typeface="华文仿宋" panose="02010600040101010101" pitchFamily="2" charset="-122"/>
                <a:sym typeface="+mn-ea"/>
              </a:rPr>
              <a:t>月</a:t>
            </a:r>
            <a:r>
              <a:rPr lang="en-US" altLang="zh-CN" sz="2400" dirty="0">
                <a:latin typeface="华文仿宋" panose="02010600040101010101" pitchFamily="2" charset="-122"/>
                <a:ea typeface="华文仿宋" panose="02010600040101010101" pitchFamily="2" charset="-122"/>
                <a:sym typeface="+mn-ea"/>
              </a:rPr>
              <a:t>25</a:t>
            </a:r>
            <a:r>
              <a:rPr lang="zh-CN" altLang="en-US" sz="2400" dirty="0">
                <a:latin typeface="华文仿宋" panose="02010600040101010101" pitchFamily="2" charset="-122"/>
                <a:ea typeface="华文仿宋" panose="02010600040101010101" pitchFamily="2" charset="-122"/>
                <a:sym typeface="+mn-ea"/>
              </a:rPr>
              <a:t>日，</a:t>
            </a:r>
            <a:r>
              <a:rPr lang="zh-CN" altLang="en-US" sz="2400" dirty="0">
                <a:solidFill>
                  <a:srgbClr val="FF0000"/>
                </a:solidFill>
                <a:latin typeface="华文仿宋" panose="02010600040101010101" pitchFamily="2" charset="-122"/>
                <a:ea typeface="华文仿宋" panose="02010600040101010101" pitchFamily="2" charset="-122"/>
                <a:sym typeface="+mn-ea"/>
              </a:rPr>
              <a:t>邓小平在中央工作会议上阐述了毛泽东精神和中国共产党人革命精神的内涵</a:t>
            </a: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毛泽东同志说过，人是要有一点精神的。在长期革命战争中，我们在正确的政治方向指导下，从分析实际情况出发，发扬革命和拼命</a:t>
            </a:r>
            <a:r>
              <a:rPr lang="zh-CN" altLang="en-US" sz="2400" dirty="0">
                <a:solidFill>
                  <a:srgbClr val="FF0000"/>
                </a:solidFill>
                <a:latin typeface="华文仿宋" panose="02010600040101010101" pitchFamily="2" charset="-122"/>
                <a:ea typeface="华文仿宋" panose="02010600040101010101" pitchFamily="2" charset="-122"/>
                <a:sym typeface="+mn-ea"/>
              </a:rPr>
              <a:t>精神</a:t>
            </a:r>
            <a:r>
              <a:rPr lang="zh-CN" altLang="en-US" sz="2400" dirty="0">
                <a:latin typeface="华文仿宋" panose="02010600040101010101" pitchFamily="2" charset="-122"/>
                <a:ea typeface="华文仿宋" panose="02010600040101010101" pitchFamily="2" charset="-122"/>
                <a:sym typeface="+mn-ea"/>
              </a:rPr>
              <a:t>，严守纪律和自我牺牲</a:t>
            </a:r>
            <a:r>
              <a:rPr lang="zh-CN" altLang="en-US" sz="2400" dirty="0">
                <a:solidFill>
                  <a:srgbClr val="FF0000"/>
                </a:solidFill>
                <a:latin typeface="华文仿宋" panose="02010600040101010101" pitchFamily="2" charset="-122"/>
                <a:ea typeface="华文仿宋" panose="02010600040101010101" pitchFamily="2" charset="-122"/>
                <a:sym typeface="+mn-ea"/>
              </a:rPr>
              <a:t>精神</a:t>
            </a:r>
            <a:r>
              <a:rPr lang="zh-CN" altLang="en-US" sz="2400" dirty="0">
                <a:latin typeface="华文仿宋" panose="02010600040101010101" pitchFamily="2" charset="-122"/>
                <a:ea typeface="华文仿宋" panose="02010600040101010101" pitchFamily="2" charset="-122"/>
                <a:sym typeface="+mn-ea"/>
              </a:rPr>
              <a:t>，大公无私和先人后己</a:t>
            </a:r>
            <a:r>
              <a:rPr lang="zh-CN" altLang="en-US" sz="2400" dirty="0">
                <a:solidFill>
                  <a:srgbClr val="FF0000"/>
                </a:solidFill>
                <a:latin typeface="华文仿宋" panose="02010600040101010101" pitchFamily="2" charset="-122"/>
                <a:ea typeface="华文仿宋" panose="02010600040101010101" pitchFamily="2" charset="-122"/>
                <a:sym typeface="+mn-ea"/>
              </a:rPr>
              <a:t>精神</a:t>
            </a:r>
            <a:r>
              <a:rPr lang="zh-CN" altLang="en-US" sz="2400" dirty="0">
                <a:latin typeface="华文仿宋" panose="02010600040101010101" pitchFamily="2" charset="-122"/>
                <a:ea typeface="华文仿宋" panose="02010600040101010101" pitchFamily="2" charset="-122"/>
                <a:sym typeface="+mn-ea"/>
              </a:rPr>
              <a:t>，压倒一切敌人、压倒一切困难的</a:t>
            </a:r>
            <a:r>
              <a:rPr lang="zh-CN" altLang="en-US" sz="2400" dirty="0">
                <a:solidFill>
                  <a:srgbClr val="FF0000"/>
                </a:solidFill>
                <a:latin typeface="华文仿宋" panose="02010600040101010101" pitchFamily="2" charset="-122"/>
                <a:ea typeface="华文仿宋" panose="02010600040101010101" pitchFamily="2" charset="-122"/>
                <a:sym typeface="+mn-ea"/>
              </a:rPr>
              <a:t>精神</a:t>
            </a:r>
            <a:r>
              <a:rPr lang="zh-CN" altLang="en-US" sz="2400" dirty="0">
                <a:latin typeface="华文仿宋" panose="02010600040101010101" pitchFamily="2" charset="-122"/>
                <a:ea typeface="华文仿宋" panose="02010600040101010101" pitchFamily="2" charset="-122"/>
                <a:sym typeface="+mn-ea"/>
              </a:rPr>
              <a:t>，坚持革命乐观主义、排除万难去争取胜利的</a:t>
            </a:r>
            <a:r>
              <a:rPr lang="zh-CN" altLang="en-US" sz="2400" dirty="0">
                <a:solidFill>
                  <a:srgbClr val="FF0000"/>
                </a:solidFill>
                <a:latin typeface="华文仿宋" panose="02010600040101010101" pitchFamily="2" charset="-122"/>
                <a:ea typeface="华文仿宋" panose="02010600040101010101" pitchFamily="2" charset="-122"/>
                <a:sym typeface="+mn-ea"/>
              </a:rPr>
              <a:t>精神</a:t>
            </a:r>
            <a:r>
              <a:rPr lang="zh-CN" altLang="en-US" sz="2400" dirty="0">
                <a:latin typeface="华文仿宋" panose="02010600040101010101" pitchFamily="2" charset="-122"/>
                <a:ea typeface="华文仿宋" panose="02010600040101010101" pitchFamily="2" charset="-122"/>
                <a:sym typeface="+mn-ea"/>
              </a:rPr>
              <a:t>，取得了伟大的胜利。搞社会主义建设，实现四个现代化，同样要在党中央的正确领导下，大大发扬这些精神。</a:t>
            </a:r>
            <a:r>
              <a:rPr lang="zh-CN" altLang="en-US" sz="2400" dirty="0">
                <a:solidFill>
                  <a:srgbClr val="FF0000"/>
                </a:solidFill>
                <a:latin typeface="华文仿宋" panose="02010600040101010101" pitchFamily="2" charset="-122"/>
                <a:ea typeface="华文仿宋" panose="02010600040101010101" pitchFamily="2" charset="-122"/>
                <a:sym typeface="+mn-ea"/>
              </a:rPr>
              <a:t>如果一个共产党员没有这些精神，就决不能算一个合格的共产党员</a:t>
            </a: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11505" y="594995"/>
            <a:ext cx="10832465" cy="102679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11505" y="1807845"/>
            <a:ext cx="10833100" cy="4137025"/>
          </a:xfrm>
          <a:ln>
            <a:solidFill>
              <a:schemeClr val="tx1">
                <a:lumMod val="50000"/>
                <a:lumOff val="50000"/>
              </a:schemeClr>
            </a:solidFill>
            <a:miter lim="800000"/>
          </a:ln>
        </p:spPr>
        <p:txBody>
          <a:bodyPr>
            <a:normAutofit fontScale="90000"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毛泽东精神的提出</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en-US" sz="2400" dirty="0">
                <a:latin typeface="华文仿宋" panose="02010600040101010101" pitchFamily="2" charset="-122"/>
                <a:ea typeface="华文仿宋" panose="02010600040101010101" pitchFamily="2" charset="-122"/>
                <a:sym typeface="+mn-ea"/>
              </a:rPr>
              <a:t>1993</a:t>
            </a:r>
            <a:r>
              <a:rPr lang="zh-CN" altLang="en-US" sz="2400" dirty="0">
                <a:latin typeface="华文仿宋" panose="02010600040101010101" pitchFamily="2" charset="-122"/>
                <a:ea typeface="华文仿宋" panose="02010600040101010101" pitchFamily="2" charset="-122"/>
                <a:sym typeface="+mn-ea"/>
              </a:rPr>
              <a:t>年，</a:t>
            </a:r>
            <a:r>
              <a:rPr lang="zh-CN" sz="2400" dirty="0">
                <a:latin typeface="华文仿宋" panose="02010600040101010101" pitchFamily="2" charset="-122"/>
                <a:ea typeface="华文仿宋" panose="02010600040101010101" pitchFamily="2" charset="-122"/>
                <a:sym typeface="+mn-ea"/>
              </a:rPr>
              <a:t>江泽民在纪念毛泽东诞辰</a:t>
            </a:r>
            <a:r>
              <a:rPr lang="en-US" altLang="zh-CN" sz="2400" dirty="0">
                <a:latin typeface="华文仿宋" panose="02010600040101010101" pitchFamily="2" charset="-122"/>
                <a:ea typeface="华文仿宋" panose="02010600040101010101" pitchFamily="2" charset="-122"/>
                <a:sym typeface="+mn-ea"/>
              </a:rPr>
              <a:t>100</a:t>
            </a:r>
            <a:r>
              <a:rPr lang="zh-CN" altLang="en-US" sz="2400" dirty="0">
                <a:latin typeface="华文仿宋" panose="02010600040101010101" pitchFamily="2" charset="-122"/>
                <a:ea typeface="华文仿宋" panose="02010600040101010101" pitchFamily="2" charset="-122"/>
                <a:sym typeface="+mn-ea"/>
              </a:rPr>
              <a:t>周年大会上的讲话中提出了</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毛泽东同志的革命精神</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的概念，并将毛泽东思想与毛泽东的精神区别开来，指出：</a:t>
            </a:r>
            <a:r>
              <a:rPr lang="en-US" altLang="zh-CN"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毛泽东同志的革命精神</a:t>
            </a:r>
            <a:r>
              <a:rPr lang="zh-CN" altLang="en-US" sz="2400" dirty="0">
                <a:latin typeface="华文仿宋" panose="02010600040101010101" pitchFamily="2" charset="-122"/>
                <a:ea typeface="华文仿宋" panose="02010600040101010101" pitchFamily="2" charset="-122"/>
                <a:sym typeface="+mn-ea"/>
              </a:rPr>
              <a:t>具有强大的凝聚力</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他的名字、</a:t>
            </a:r>
            <a:r>
              <a:rPr lang="zh-CN" altLang="en-US" sz="2400" dirty="0">
                <a:solidFill>
                  <a:srgbClr val="FF0000"/>
                </a:solidFill>
                <a:latin typeface="华文仿宋" panose="02010600040101010101" pitchFamily="2" charset="-122"/>
                <a:ea typeface="华文仿宋" panose="02010600040101010101" pitchFamily="2" charset="-122"/>
                <a:sym typeface="+mn-ea"/>
              </a:rPr>
              <a:t>他的思想和精神</a:t>
            </a:r>
            <a:r>
              <a:rPr lang="zh-CN" altLang="en-US" sz="2400" dirty="0">
                <a:latin typeface="华文仿宋" panose="02010600040101010101" pitchFamily="2" charset="-122"/>
                <a:ea typeface="华文仿宋" panose="02010600040101010101" pitchFamily="2" charset="-122"/>
                <a:sym typeface="+mn-ea"/>
              </a:rPr>
              <a:t>永远鼓舞着中国共产党人和各族人民，继续推动着中国的历史前进。</a:t>
            </a:r>
            <a:r>
              <a:rPr lang="en-US" altLang="zh-CN"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en-US" altLang="zh-CN" sz="2400" dirty="0">
                <a:latin typeface="华文仿宋" panose="02010600040101010101" pitchFamily="2" charset="-122"/>
                <a:ea typeface="华文仿宋" panose="02010600040101010101" pitchFamily="2" charset="-122"/>
                <a:sym typeface="+mn-ea"/>
              </a:rPr>
              <a:t>2003</a:t>
            </a:r>
            <a:r>
              <a:rPr lang="zh-CN" altLang="en-US" sz="2400" dirty="0">
                <a:latin typeface="华文仿宋" panose="02010600040101010101" pitchFamily="2" charset="-122"/>
                <a:ea typeface="华文仿宋" panose="02010600040101010101" pitchFamily="2" charset="-122"/>
                <a:sym typeface="+mn-ea"/>
              </a:rPr>
              <a:t>年，胡锦涛在纪念毛泽东诞辰</a:t>
            </a:r>
            <a:r>
              <a:rPr lang="en-US" altLang="zh-CN" sz="2400" dirty="0">
                <a:latin typeface="华文仿宋" panose="02010600040101010101" pitchFamily="2" charset="-122"/>
                <a:ea typeface="华文仿宋" panose="02010600040101010101" pitchFamily="2" charset="-122"/>
                <a:sym typeface="+mn-ea"/>
              </a:rPr>
              <a:t>110</a:t>
            </a:r>
            <a:r>
              <a:rPr lang="zh-CN" altLang="en-US" sz="2400" dirty="0">
                <a:latin typeface="华文仿宋" panose="02010600040101010101" pitchFamily="2" charset="-122"/>
                <a:ea typeface="华文仿宋" panose="02010600040101010101" pitchFamily="2" charset="-122"/>
                <a:sym typeface="+mn-ea"/>
              </a:rPr>
              <a:t>周年大会上的讲话中也将毛泽东的思想和精神区别开来：</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毛泽东同志的革命实践和光辉业绩，已经载入中华民族的史册。他的名字、他的思想、</a:t>
            </a:r>
            <a:r>
              <a:rPr lang="zh-CN" altLang="en-US" sz="2400" dirty="0">
                <a:solidFill>
                  <a:srgbClr val="FF0000"/>
                </a:solidFill>
                <a:latin typeface="华文仿宋" panose="02010600040101010101" pitchFamily="2" charset="-122"/>
                <a:ea typeface="华文仿宋" panose="02010600040101010101" pitchFamily="2" charset="-122"/>
                <a:sym typeface="+mn-ea"/>
              </a:rPr>
              <a:t>他的精神</a:t>
            </a:r>
            <a:r>
              <a:rPr lang="zh-CN" altLang="en-US" sz="2400" dirty="0">
                <a:latin typeface="华文仿宋" panose="02010600040101010101" pitchFamily="2" charset="-122"/>
                <a:ea typeface="华文仿宋" panose="02010600040101010101" pitchFamily="2" charset="-122"/>
                <a:sym typeface="+mn-ea"/>
              </a:rPr>
              <a:t>，将永远鼓舞着我们继续推动中国社会向前发展。</a:t>
            </a:r>
            <a:r>
              <a:rPr lang="en-US" altLang="zh-CN"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11505" y="594995"/>
            <a:ext cx="10832465" cy="102679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11505" y="1807845"/>
            <a:ext cx="11145520" cy="4137025"/>
          </a:xfrm>
          <a:ln>
            <a:solidFill>
              <a:schemeClr val="tx1">
                <a:lumMod val="50000"/>
                <a:lumOff val="50000"/>
              </a:schemeClr>
            </a:solidFill>
            <a:miter lim="800000"/>
          </a:ln>
        </p:spPr>
        <p:txBody>
          <a:bodyPr>
            <a:normAutofit/>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毛泽东精神的提出</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en-US" sz="2400" dirty="0">
                <a:latin typeface="华文仿宋" panose="02010600040101010101" pitchFamily="2" charset="-122"/>
                <a:ea typeface="华文仿宋" panose="02010600040101010101" pitchFamily="2" charset="-122"/>
                <a:sym typeface="+mn-ea"/>
              </a:rPr>
              <a:t>2023</a:t>
            </a:r>
            <a:r>
              <a:rPr lang="zh-CN" altLang="en-US" sz="2400" dirty="0">
                <a:latin typeface="华文仿宋" panose="02010600040101010101" pitchFamily="2" charset="-122"/>
                <a:ea typeface="华文仿宋" panose="02010600040101010101" pitchFamily="2" charset="-122"/>
                <a:sym typeface="+mn-ea"/>
              </a:rPr>
              <a:t>年，习近平在纪念毛泽东诞辰</a:t>
            </a:r>
            <a:r>
              <a:rPr lang="en-US" altLang="zh-CN" sz="2400" dirty="0">
                <a:latin typeface="华文仿宋" panose="02010600040101010101" pitchFamily="2" charset="-122"/>
                <a:ea typeface="华文仿宋" panose="02010600040101010101" pitchFamily="2" charset="-122"/>
                <a:sym typeface="+mn-ea"/>
              </a:rPr>
              <a:t>130</a:t>
            </a:r>
            <a:r>
              <a:rPr lang="zh-CN" altLang="en-US" sz="2400" dirty="0">
                <a:latin typeface="华文仿宋" panose="02010600040101010101" pitchFamily="2" charset="-122"/>
                <a:ea typeface="华文仿宋" panose="02010600040101010101" pitchFamily="2" charset="-122"/>
                <a:sym typeface="+mn-ea"/>
              </a:rPr>
              <a:t>周年座谈会上的讲话中</a:t>
            </a:r>
            <a:r>
              <a:rPr lang="zh-CN" sz="2400" dirty="0">
                <a:latin typeface="华文仿宋" panose="02010600040101010101" pitchFamily="2" charset="-122"/>
                <a:ea typeface="华文仿宋" panose="02010600040101010101" pitchFamily="2" charset="-122"/>
                <a:sym typeface="+mn-ea"/>
              </a:rPr>
              <a:t>说到：</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毛泽东同志把自己的一生献给党和人民，留下了永志后人的</a:t>
            </a:r>
            <a:r>
              <a:rPr lang="zh-CN" altLang="en-US" sz="2400" dirty="0">
                <a:solidFill>
                  <a:srgbClr val="FF0000"/>
                </a:solidFill>
                <a:latin typeface="华文仿宋" panose="02010600040101010101" pitchFamily="2" charset="-122"/>
                <a:ea typeface="华文仿宋" panose="02010600040101010101" pitchFamily="2" charset="-122"/>
                <a:sym typeface="+mn-ea"/>
              </a:rPr>
              <a:t>崇高精神风范</a:t>
            </a: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高度评价毛泽东</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高瞻远瞩的政治远见、</a:t>
            </a:r>
            <a:r>
              <a:rPr lang="zh-CN" altLang="en-US" sz="2400" dirty="0">
                <a:solidFill>
                  <a:srgbClr val="FF0000"/>
                </a:solidFill>
                <a:latin typeface="华文仿宋" panose="02010600040101010101" pitchFamily="2" charset="-122"/>
                <a:ea typeface="华文仿宋" panose="02010600040101010101" pitchFamily="2" charset="-122"/>
                <a:sym typeface="+mn-ea"/>
              </a:rPr>
              <a:t>坚定不移的革命信念</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勇于开拓的非凡魄力</a:t>
            </a:r>
            <a:r>
              <a:rPr lang="zh-CN" altLang="en-US" sz="2400" dirty="0">
                <a:latin typeface="华文仿宋" panose="02010600040101010101" pitchFamily="2" charset="-122"/>
                <a:ea typeface="华文仿宋" panose="02010600040101010101" pitchFamily="2" charset="-122"/>
                <a:sym typeface="+mn-ea"/>
              </a:rPr>
              <a:t>、炉火纯青的斗争艺术、杰出高超的领导才能、</a:t>
            </a:r>
            <a:r>
              <a:rPr lang="zh-CN" altLang="en-US" sz="2400" dirty="0">
                <a:solidFill>
                  <a:srgbClr val="FF0000"/>
                </a:solidFill>
                <a:latin typeface="华文仿宋" panose="02010600040101010101" pitchFamily="2" charset="-122"/>
                <a:ea typeface="华文仿宋" panose="02010600040101010101" pitchFamily="2" charset="-122"/>
                <a:sym typeface="+mn-ea"/>
              </a:rPr>
              <a:t>心系人民的赤子情怀</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坦荡宽广的胸怀境界</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艰苦奋斗的优良作风</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，强调</a:t>
            </a:r>
            <a:r>
              <a:rPr lang="en-US" altLang="zh-CN"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毛泽东同志的崇高精神风范</a:t>
            </a:r>
            <a:r>
              <a:rPr lang="zh-CN" altLang="en-US" sz="2400" dirty="0">
                <a:latin typeface="华文仿宋" panose="02010600040101010101" pitchFamily="2" charset="-122"/>
                <a:ea typeface="华文仿宋" panose="02010600040101010101" pitchFamily="2" charset="-122"/>
                <a:sym typeface="+mn-ea"/>
              </a:rPr>
              <a:t>永远是激励我们继续前进的强大动力。</a:t>
            </a:r>
            <a:r>
              <a:rPr lang="en-US" altLang="zh-CN"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11505" y="736600"/>
            <a:ext cx="10832465" cy="102679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774700" y="2135505"/>
            <a:ext cx="10669270" cy="3351530"/>
          </a:xfrm>
          <a:ln>
            <a:solidFill>
              <a:schemeClr val="tx1">
                <a:lumMod val="50000"/>
                <a:lumOff val="50000"/>
              </a:schemeClr>
            </a:solidFill>
            <a:miter lim="800000"/>
          </a:ln>
        </p:spPr>
        <p:txBody>
          <a:bodyPr>
            <a:normAutofit/>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提出毛泽东精神的概念</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latin typeface="华文仿宋" panose="02010600040101010101" pitchFamily="2" charset="-122"/>
                <a:ea typeface="华文仿宋" panose="02010600040101010101" pitchFamily="2" charset="-122"/>
                <a:sym typeface="+mn-ea"/>
              </a:rPr>
              <a:t>台湾作家李敖提出</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毛泽东的精神是民族复兴的道路</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latin typeface="华文仿宋" panose="02010600040101010101" pitchFamily="2" charset="-122"/>
                <a:ea typeface="华文仿宋" panose="02010600040101010101" pitchFamily="2" charset="-122"/>
                <a:sym typeface="+mn-ea"/>
              </a:rPr>
              <a:t>中央党校许全兴教授在</a:t>
            </a:r>
            <a:r>
              <a:rPr lang="en-US" altLang="zh-CN" sz="2400" dirty="0">
                <a:latin typeface="华文仿宋" panose="02010600040101010101" pitchFamily="2" charset="-122"/>
                <a:ea typeface="华文仿宋" panose="02010600040101010101" pitchFamily="2" charset="-122"/>
                <a:sym typeface="+mn-ea"/>
              </a:rPr>
              <a:t>2003</a:t>
            </a:r>
            <a:r>
              <a:rPr lang="zh-CN" altLang="en-US" sz="2400" dirty="0">
                <a:latin typeface="华文仿宋" panose="02010600040101010101" pitchFamily="2" charset="-122"/>
                <a:ea typeface="华文仿宋" panose="02010600040101010101" pitchFamily="2" charset="-122"/>
                <a:sym typeface="+mn-ea"/>
              </a:rPr>
              <a:t>年全国高校纪念毛泽东同志诞辰</a:t>
            </a:r>
            <a:r>
              <a:rPr lang="en-US" altLang="zh-CN" sz="2400" dirty="0">
                <a:latin typeface="华文仿宋" panose="02010600040101010101" pitchFamily="2" charset="-122"/>
                <a:ea typeface="华文仿宋" panose="02010600040101010101" pitchFamily="2" charset="-122"/>
                <a:sym typeface="+mn-ea"/>
              </a:rPr>
              <a:t>110</a:t>
            </a:r>
            <a:r>
              <a:rPr lang="zh-CN" altLang="en-US" sz="2400" dirty="0">
                <a:latin typeface="华文仿宋" panose="02010600040101010101" pitchFamily="2" charset="-122"/>
                <a:ea typeface="华文仿宋" panose="02010600040101010101" pitchFamily="2" charset="-122"/>
                <a:sym typeface="+mn-ea"/>
              </a:rPr>
              <a:t>周年学术研讨会上的发言中提出：应将毛泽东精神从毛泽东思想中剥离出来，作为一个独立的范畴进行研究。认为毛泽东精神比毛泽东思想更具恒久的价值和魅力。此后，国内学术界一度形成</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毛泽东精神</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研究热。</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709295" y="845820"/>
            <a:ext cx="10734675" cy="106997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774700" y="2135505"/>
            <a:ext cx="10669270" cy="3351530"/>
          </a:xfrm>
          <a:ln>
            <a:solidFill>
              <a:schemeClr val="tx1">
                <a:lumMod val="50000"/>
                <a:lumOff val="50000"/>
              </a:schemeClr>
            </a:solidFill>
            <a:miter lim="800000"/>
          </a:ln>
        </p:spPr>
        <p:txBody>
          <a:bodyPr>
            <a:normAutofit/>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本人对毛泽东精神的研究</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sz="2400" dirty="0">
                <a:latin typeface="华文仿宋" panose="02010600040101010101" pitchFamily="2" charset="-122"/>
                <a:ea typeface="华文仿宋" panose="02010600040101010101" pitchFamily="2" charset="-122"/>
                <a:sym typeface="+mn-ea"/>
              </a:rPr>
              <a:t>《毛泽东精神刍议》，《中共党史研究》</a:t>
            </a:r>
            <a:r>
              <a:rPr lang="en-US" altLang="zh-CN" sz="2400" dirty="0">
                <a:latin typeface="华文仿宋" panose="02010600040101010101" pitchFamily="2" charset="-122"/>
                <a:ea typeface="华文仿宋" panose="02010600040101010101" pitchFamily="2" charset="-122"/>
                <a:sym typeface="+mn-ea"/>
              </a:rPr>
              <a:t>2005</a:t>
            </a:r>
            <a:r>
              <a:rPr lang="zh-CN" altLang="en-US" sz="2400" dirty="0">
                <a:latin typeface="华文仿宋" panose="02010600040101010101" pitchFamily="2" charset="-122"/>
                <a:ea typeface="华文仿宋" panose="02010600040101010101" pitchFamily="2" charset="-122"/>
                <a:sym typeface="+mn-ea"/>
              </a:rPr>
              <a:t>年第</a:t>
            </a:r>
            <a:r>
              <a:rPr lang="en-US" altLang="zh-CN" sz="2400" dirty="0">
                <a:latin typeface="华文仿宋" panose="02010600040101010101" pitchFamily="2" charset="-122"/>
                <a:ea typeface="华文仿宋" panose="02010600040101010101" pitchFamily="2" charset="-122"/>
                <a:sym typeface="+mn-ea"/>
              </a:rPr>
              <a:t>2</a:t>
            </a:r>
            <a:r>
              <a:rPr lang="zh-CN" altLang="en-US" sz="2400" dirty="0">
                <a:latin typeface="华文仿宋" panose="02010600040101010101" pitchFamily="2" charset="-122"/>
                <a:ea typeface="华文仿宋" panose="02010600040101010101" pitchFamily="2" charset="-122"/>
                <a:sym typeface="+mn-ea"/>
              </a:rPr>
              <a:t>期。</a:t>
            </a:r>
            <a:endParaRPr lang="zh-CN" altLang="en-US" sz="2400"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sz="2400" dirty="0">
                <a:latin typeface="华文仿宋" panose="02010600040101010101" pitchFamily="2" charset="-122"/>
                <a:ea typeface="华文仿宋" panose="02010600040101010101" pitchFamily="2" charset="-122"/>
                <a:sym typeface="+mn-ea"/>
              </a:rPr>
              <a:t>《毛泽东精神：一个新的研究领域》，《江汉论坛》</a:t>
            </a:r>
            <a:r>
              <a:rPr lang="en-US" altLang="zh-CN" sz="2400" dirty="0">
                <a:latin typeface="华文仿宋" panose="02010600040101010101" pitchFamily="2" charset="-122"/>
                <a:ea typeface="华文仿宋" panose="02010600040101010101" pitchFamily="2" charset="-122"/>
                <a:sym typeface="+mn-ea"/>
              </a:rPr>
              <a:t>2005</a:t>
            </a:r>
            <a:r>
              <a:rPr lang="zh-CN" altLang="en-US" sz="2400" dirty="0">
                <a:latin typeface="华文仿宋" panose="02010600040101010101" pitchFamily="2" charset="-122"/>
                <a:ea typeface="华文仿宋" panose="02010600040101010101" pitchFamily="2" charset="-122"/>
                <a:sym typeface="+mn-ea"/>
              </a:rPr>
              <a:t>年第</a:t>
            </a:r>
            <a:r>
              <a:rPr lang="en-US" altLang="zh-CN" sz="2400" dirty="0">
                <a:latin typeface="华文仿宋" panose="02010600040101010101" pitchFamily="2" charset="-122"/>
                <a:ea typeface="华文仿宋" panose="02010600040101010101" pitchFamily="2" charset="-122"/>
                <a:sym typeface="+mn-ea"/>
              </a:rPr>
              <a:t>1</a:t>
            </a:r>
            <a:r>
              <a:rPr lang="zh-CN" altLang="en-US" sz="2400" dirty="0">
                <a:latin typeface="华文仿宋" panose="02010600040101010101" pitchFamily="2" charset="-122"/>
                <a:ea typeface="华文仿宋" panose="02010600040101010101" pitchFamily="2" charset="-122"/>
                <a:sym typeface="+mn-ea"/>
              </a:rPr>
              <a:t>期。</a:t>
            </a:r>
            <a:endParaRPr lang="zh-CN" altLang="en-US" sz="2400"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latin typeface="华文仿宋" panose="02010600040101010101" pitchFamily="2" charset="-122"/>
                <a:ea typeface="华文仿宋" panose="02010600040101010101" pitchFamily="2" charset="-122"/>
                <a:sym typeface="+mn-ea"/>
              </a:rPr>
              <a:t>《长征精神与毛泽东精神</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兼论毛泽东精神的形成》，《武汉大学学报》</a:t>
            </a:r>
            <a:r>
              <a:rPr lang="en-US" altLang="zh-CN" sz="2400" dirty="0">
                <a:latin typeface="华文仿宋" panose="02010600040101010101" pitchFamily="2" charset="-122"/>
                <a:ea typeface="华文仿宋" panose="02010600040101010101" pitchFamily="2" charset="-122"/>
                <a:sym typeface="+mn-ea"/>
              </a:rPr>
              <a:t>2007</a:t>
            </a:r>
            <a:r>
              <a:rPr lang="zh-CN" altLang="en-US" sz="2400" dirty="0">
                <a:latin typeface="华文仿宋" panose="02010600040101010101" pitchFamily="2" charset="-122"/>
                <a:ea typeface="华文仿宋" panose="02010600040101010101" pitchFamily="2" charset="-122"/>
                <a:sym typeface="+mn-ea"/>
              </a:rPr>
              <a:t>年第</a:t>
            </a:r>
            <a:r>
              <a:rPr lang="en-US" altLang="zh-CN" sz="2400" dirty="0">
                <a:latin typeface="华文仿宋" panose="02010600040101010101" pitchFamily="2" charset="-122"/>
                <a:ea typeface="华文仿宋" panose="02010600040101010101" pitchFamily="2" charset="-122"/>
                <a:sym typeface="+mn-ea"/>
              </a:rPr>
              <a:t>2</a:t>
            </a:r>
            <a:r>
              <a:rPr lang="zh-CN" altLang="en-US" sz="2400" dirty="0">
                <a:latin typeface="华文仿宋" panose="02010600040101010101" pitchFamily="2" charset="-122"/>
                <a:ea typeface="华文仿宋" panose="02010600040101010101" pitchFamily="2" charset="-122"/>
                <a:sym typeface="+mn-ea"/>
              </a:rPr>
              <a:t>期。</a:t>
            </a:r>
            <a:endParaRPr lang="zh-CN" altLang="en-US" sz="2400"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latin typeface="华文仿宋" panose="02010600040101010101" pitchFamily="2" charset="-122"/>
                <a:ea typeface="华文仿宋" panose="02010600040101010101" pitchFamily="2" charset="-122"/>
                <a:sym typeface="+mn-ea"/>
              </a:rPr>
              <a:t>《论毛泽东精神与当代中国精神》，《党的文献》</a:t>
            </a:r>
            <a:r>
              <a:rPr lang="en-US" altLang="zh-CN" sz="2400" dirty="0">
                <a:latin typeface="华文仿宋" panose="02010600040101010101" pitchFamily="2" charset="-122"/>
                <a:ea typeface="华文仿宋" panose="02010600040101010101" pitchFamily="2" charset="-122"/>
                <a:sym typeface="+mn-ea"/>
              </a:rPr>
              <a:t>2014</a:t>
            </a:r>
            <a:r>
              <a:rPr lang="zh-CN" altLang="en-US" sz="2400" dirty="0">
                <a:latin typeface="华文仿宋" panose="02010600040101010101" pitchFamily="2" charset="-122"/>
                <a:ea typeface="华文仿宋" panose="02010600040101010101" pitchFamily="2" charset="-122"/>
                <a:sym typeface="+mn-ea"/>
              </a:rPr>
              <a:t>年第</a:t>
            </a:r>
            <a:r>
              <a:rPr lang="en-US" altLang="zh-CN" sz="2400" dirty="0">
                <a:latin typeface="华文仿宋" panose="02010600040101010101" pitchFamily="2" charset="-122"/>
                <a:ea typeface="华文仿宋" panose="02010600040101010101" pitchFamily="2" charset="-122"/>
                <a:sym typeface="+mn-ea"/>
              </a:rPr>
              <a:t>4</a:t>
            </a:r>
            <a:r>
              <a:rPr lang="zh-CN" altLang="en-US" sz="2400" dirty="0">
                <a:latin typeface="华文仿宋" panose="02010600040101010101" pitchFamily="2" charset="-122"/>
                <a:ea typeface="华文仿宋" panose="02010600040101010101" pitchFamily="2" charset="-122"/>
                <a:sym typeface="+mn-ea"/>
              </a:rPr>
              <a:t>期。</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67055" y="441325"/>
            <a:ext cx="11116310" cy="106997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501650" y="1511935"/>
            <a:ext cx="11247120" cy="4542790"/>
          </a:xfrm>
          <a:ln>
            <a:solidFill>
              <a:schemeClr val="tx1">
                <a:lumMod val="50000"/>
                <a:lumOff val="50000"/>
              </a:schemeClr>
            </a:solidFill>
            <a:miter lim="800000"/>
          </a:ln>
        </p:spPr>
        <p:txBody>
          <a:bodyPr>
            <a:normAutofit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1</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爱国主义精神</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个体：</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近代以来中国最伟大的爱国者和民族英雄</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；群体：中国共产党人的初心和使命。</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价值目标：争取民族独立和人民解放，实现国家繁荣富强和人民共同富裕。</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政治立场：坚决维护国家统一和领土主权完整。决不屈服任何外来压力。</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外在形态：强烈的民族自尊、自立、自强、自信意识。</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400" dirty="0">
                <a:solidFill>
                  <a:srgbClr val="FF0000"/>
                </a:solidFill>
                <a:latin typeface="华文仿宋" panose="02010600040101010101" pitchFamily="2" charset="-122"/>
                <a:ea typeface="华文仿宋" panose="02010600040101010101" pitchFamily="2" charset="-122"/>
                <a:sym typeface="+mn-ea"/>
              </a:rPr>
              <a:t>理论升华</a:t>
            </a:r>
            <a:r>
              <a:rPr lang="zh-CN" altLang="en-US" sz="2400" dirty="0">
                <a:latin typeface="华文仿宋" panose="02010600040101010101" pitchFamily="2" charset="-122"/>
                <a:ea typeface="华文仿宋" panose="02010600040101010101" pitchFamily="2" charset="-122"/>
                <a:sym typeface="+mn-ea"/>
              </a:rPr>
              <a:t>：摆脱了狭隘民族主义的爱国主义。是国际主义的爱国主义，是以全人类解放为目标的爱国主义，主张</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中国应当对人类有较大的贡献</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把中华民族的传统爱国主义精神发展到了一个新境界</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61010" y="549910"/>
            <a:ext cx="1122235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461645" y="1708785"/>
            <a:ext cx="11287125" cy="4270375"/>
          </a:xfrm>
          <a:ln>
            <a:solidFill>
              <a:schemeClr val="tx1">
                <a:lumMod val="50000"/>
                <a:lumOff val="50000"/>
              </a:schemeClr>
            </a:solidFill>
            <a:miter lim="800000"/>
          </a:ln>
        </p:spPr>
        <p:txBody>
          <a:bodyPr>
            <a:normAutofit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2</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全心全意为人民服务精神</a:t>
            </a:r>
            <a:r>
              <a:rPr lang="zh-CN" altLang="en-US" sz="2400" dirty="0">
                <a:latin typeface="华文仿宋" panose="02010600040101010101" pitchFamily="2" charset="-122"/>
                <a:ea typeface="华文仿宋" panose="02010600040101010101" pitchFamily="2" charset="-122"/>
                <a:sym typeface="+mn-ea"/>
              </a:rPr>
              <a:t>。毛泽东精神的核心价值观。认为共产党人活着的目的和意义就是要为人民服务。</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鲜明的人民主体意识。人民群众是历史的主体，相信人民能够自己解放自己。</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人民的利益高于一切，全心全意为人民服务是党的唯一宗旨。</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向人民负责，为了人民利益敢于坚持真理，勇于修正错误。</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向人民学习，甘当群众的小学生。</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从群众中来，到群众中去</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共产党员要毫不利己，专门利人，做一个</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有益于人民的人</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61010" y="571500"/>
            <a:ext cx="1122235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461645" y="1753870"/>
            <a:ext cx="11287125" cy="4335145"/>
          </a:xfrm>
          <a:ln>
            <a:solidFill>
              <a:schemeClr val="tx1">
                <a:lumMod val="50000"/>
                <a:lumOff val="50000"/>
              </a:schemeClr>
            </a:solidFill>
            <a:miter lim="800000"/>
          </a:ln>
        </p:spPr>
        <p:txBody>
          <a:bodyPr>
            <a:normAutofit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3</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实事求是精神</a:t>
            </a:r>
            <a:r>
              <a:rPr lang="zh-CN" altLang="en-US" sz="2400" dirty="0">
                <a:latin typeface="华文仿宋" panose="02010600040101010101" pitchFamily="2" charset="-122"/>
                <a:ea typeface="华文仿宋" panose="02010600040101010101" pitchFamily="2" charset="-122"/>
                <a:sym typeface="+mn-ea"/>
              </a:rPr>
              <a:t>。求真务实的科学精神和讲实话、办实事、务实效的负责态度。</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无产阶级的最尖锐、最有效的武器只有一个，那就是严肃的战斗的科学态度。</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科学的态度是实事求是，</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惟有科学的态度和负责的精神，能够引导我们民族到解放之路。</a:t>
            </a:r>
            <a:r>
              <a:rPr lang="en-US" altLang="zh-CN"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a:p>
            <a:pPr marL="377190" indent="-342900">
              <a:lnSpc>
                <a:spcPct val="15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以马克思主义的科学精神改造和更新中华民族的传统民族精神，形成了基于辩证唯物主义和历史唯物主义的新实事求是精神：不唯上、不唯书、只唯实。以求实的态度、批判的精神，坚持真理，修正错误，勇于创新。</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46430" y="210820"/>
            <a:ext cx="1103693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46430" y="1250950"/>
            <a:ext cx="11037570" cy="5100955"/>
          </a:xfrm>
          <a:ln>
            <a:solidFill>
              <a:schemeClr val="tx1">
                <a:lumMod val="50000"/>
                <a:lumOff val="50000"/>
              </a:schemeClr>
            </a:solidFill>
            <a:miter lim="800000"/>
          </a:ln>
        </p:spPr>
        <p:txBody>
          <a:bodyPr>
            <a:normAutofit fontScale="90000"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4</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独立自主，自力更生精神</a:t>
            </a:r>
            <a:r>
              <a:rPr lang="zh-CN" altLang="en-US" sz="2400" dirty="0">
                <a:latin typeface="华文仿宋" panose="02010600040101010101" pitchFamily="2" charset="-122"/>
                <a:ea typeface="华文仿宋" panose="02010600040101010101" pitchFamily="2" charset="-122"/>
                <a:sym typeface="+mn-ea"/>
              </a:rPr>
              <a:t>。辩证唯物主义与历史唯物主义的根本方法论和中华民族自强不兴精神在以毛泽东为代表的中国共产党人身上的延续与发展。</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独立自主的主体精神：独立自主走自己的道路，依靠自己的力量进行革命和建设，决不做任何其他势力的附庸。坚信</a:t>
            </a:r>
            <a:r>
              <a:rPr lang="en-US" altLang="zh-CN" sz="2000" dirty="0">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中华民族有在自力更生的基础上光复旧物的决心，有自立于世界民族之林的能力</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。强调</a:t>
            </a:r>
            <a:r>
              <a:rPr lang="en-US" altLang="zh-CN" sz="2000" dirty="0">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我们自己的命运</a:t>
            </a:r>
            <a:r>
              <a:rPr lang="zh-CN" altLang="en-US" sz="2000" dirty="0">
                <a:solidFill>
                  <a:srgbClr val="FF0000"/>
                </a:solidFill>
                <a:latin typeface="华文仿宋" panose="02010600040101010101" pitchFamily="2" charset="-122"/>
                <a:ea typeface="华文仿宋" panose="02010600040101010101" pitchFamily="2" charset="-122"/>
                <a:sym typeface="+mn-ea"/>
              </a:rPr>
              <a:t>完全</a:t>
            </a:r>
            <a:r>
              <a:rPr lang="zh-CN" altLang="en-US" sz="2000" dirty="0">
                <a:solidFill>
                  <a:srgbClr val="FF0000"/>
                </a:solidFill>
                <a:latin typeface="华文仿宋" panose="02010600040101010101" pitchFamily="2" charset="-122"/>
                <a:ea typeface="华文仿宋" panose="02010600040101010101" pitchFamily="2" charset="-122"/>
                <a:sym typeface="+mn-ea"/>
              </a:rPr>
              <a:t>应当由我们自己来掌握</a:t>
            </a:r>
            <a:r>
              <a:rPr lang="en-US" altLang="zh-CN" sz="2000" dirty="0">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中国必须独立，中国必须解放，中国的事情必须中国人民自己做主张，自己来处理</a:t>
            </a:r>
            <a:r>
              <a:rPr lang="zh-CN" altLang="en-US" sz="2000" dirty="0">
                <a:latin typeface="华文仿宋" panose="02010600040101010101" pitchFamily="2" charset="-122"/>
                <a:ea typeface="华文仿宋" panose="02010600040101010101" pitchFamily="2" charset="-122"/>
                <a:sym typeface="+mn-ea"/>
              </a:rPr>
              <a:t>。</a:t>
            </a:r>
            <a:r>
              <a:rPr lang="en-US" altLang="zh-CN" sz="2000" dirty="0">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中国的命运一经操在人民自己的手里，中国就将如太阳升起在东方那样，以自己的辉煌的光焰普照大地</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自力更生的创业精神：无论革命还是建设都要把立足点放在自力更生的基础上。</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我们是主张自力更生的，我们希望有外援，但是我们不能依赖它，我们依靠自的努力，依靠全体军民的创造力。</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自力更生为主，争取外援为辅</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的方针。</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4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习近平：</a:t>
            </a:r>
            <a:r>
              <a:rPr lang="en-US" altLang="zh-CN" sz="2000" dirty="0">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不论过去、现在和将来，我们都要把国家和民族发展放在自己力量的基点上，坚持民族自尊心和自信心，坚定不移走自己的路</a:t>
            </a:r>
            <a:r>
              <a:rPr lang="zh-CN" altLang="en-US" sz="2000" dirty="0">
                <a:latin typeface="华文仿宋" panose="02010600040101010101" pitchFamily="2" charset="-122"/>
                <a:ea typeface="华文仿宋" panose="02010600040101010101" pitchFamily="2" charset="-122"/>
                <a:sym typeface="+mn-ea"/>
              </a:rPr>
              <a:t>。</a:t>
            </a:r>
            <a:r>
              <a:rPr lang="en-US" altLang="zh-CN" sz="2000" dirty="0">
                <a:latin typeface="华文仿宋" panose="02010600040101010101" pitchFamily="2" charset="-122"/>
                <a:ea typeface="华文仿宋" panose="02010600040101010101" pitchFamily="2" charset="-122"/>
                <a:sym typeface="+mn-ea"/>
              </a:rPr>
              <a:t>”</a:t>
            </a:r>
            <a:endParaRPr lang="en-US" altLang="zh-CN" sz="20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11505" y="551180"/>
            <a:ext cx="10968990" cy="865505"/>
          </a:xfrm>
        </p:spPr>
        <p:txBody>
          <a:bodyPr>
            <a:noAutofit/>
          </a:bodyPr>
          <a:p>
            <a:pPr algn="l"/>
            <a:r>
              <a:rPr lang="zh-CN" altLang="en-US" sz="5400">
                <a:solidFill>
                  <a:srgbClr val="FF0000"/>
                </a:solidFill>
                <a:latin typeface="华光标题黑_CNKI" panose="02000500000000000000" pitchFamily="2" charset="-122"/>
                <a:ea typeface="华光标题黑_CNKI" panose="02000500000000000000" pitchFamily="2" charset="-122"/>
              </a:rPr>
              <a:t>汇报要点：</a:t>
            </a:r>
            <a:endParaRPr lang="zh-CN" altLang="en-US" sz="5400">
              <a:solidFill>
                <a:srgbClr val="FF0000"/>
              </a:solidFill>
              <a:latin typeface="华光标题黑_CNKI" panose="02000500000000000000" pitchFamily="2" charset="-122"/>
              <a:ea typeface="华光标题黑_CNKI" panose="02000500000000000000" pitchFamily="2" charset="-122"/>
            </a:endParaRPr>
          </a:p>
        </p:txBody>
      </p:sp>
      <p:sp>
        <p:nvSpPr>
          <p:cNvPr id="3" name="内容占位符 2"/>
          <p:cNvSpPr>
            <a:spLocks noGrp="1"/>
          </p:cNvSpPr>
          <p:nvPr>
            <p:ph idx="1"/>
          </p:nvPr>
        </p:nvSpPr>
        <p:spPr>
          <a:xfrm>
            <a:off x="611505" y="1728470"/>
            <a:ext cx="10968990" cy="3401695"/>
          </a:xfrm>
          <a:ln>
            <a:solidFill>
              <a:schemeClr val="tx1">
                <a:lumMod val="50000"/>
                <a:lumOff val="50000"/>
              </a:schemeClr>
            </a:solidFill>
          </a:ln>
        </p:spPr>
        <p:txBody>
          <a:bodyPr/>
          <a:p>
            <a:pPr marL="0" indent="0">
              <a:lnSpc>
                <a:spcPct val="130000"/>
              </a:lnSpc>
              <a:buNone/>
            </a:pPr>
            <a:r>
              <a:rPr lang="zh-CN" altLang="en-US" sz="3600">
                <a:solidFill>
                  <a:schemeClr val="tx1"/>
                </a:solidFill>
                <a:latin typeface="仿宋" panose="02010609060101010101" charset="-122"/>
                <a:ea typeface="仿宋" panose="02010609060101010101" charset="-122"/>
                <a:cs typeface="华光标题黑_CNKI" panose="02000500000000000000" pitchFamily="2" charset="-122"/>
              </a:rPr>
              <a:t>一、延安精神和毛泽东精神</a:t>
            </a:r>
            <a:endParaRPr lang="zh-CN" altLang="en-US" sz="3600">
              <a:solidFill>
                <a:schemeClr val="tx1"/>
              </a:solidFill>
              <a:latin typeface="仿宋" panose="02010609060101010101" charset="-122"/>
              <a:ea typeface="仿宋" panose="02010609060101010101" charset="-122"/>
              <a:cs typeface="华光标题黑_CNKI" panose="02000500000000000000" pitchFamily="2" charset="-122"/>
            </a:endParaRPr>
          </a:p>
          <a:p>
            <a:pPr marL="0" indent="0">
              <a:lnSpc>
                <a:spcPct val="130000"/>
              </a:lnSpc>
              <a:buNone/>
            </a:pPr>
            <a:r>
              <a:rPr lang="zh-CN" altLang="en-US" sz="3600">
                <a:solidFill>
                  <a:schemeClr val="tx1"/>
                </a:solidFill>
                <a:latin typeface="仿宋" panose="02010609060101010101" charset="-122"/>
                <a:ea typeface="仿宋" panose="02010609060101010101" charset="-122"/>
                <a:cs typeface="华光标题黑_CNKI" panose="02000500000000000000" pitchFamily="2" charset="-122"/>
              </a:rPr>
              <a:t>二、延安精神与毛泽东精神的内在统一性</a:t>
            </a:r>
            <a:endParaRPr lang="zh-CN" altLang="en-US" sz="3600">
              <a:solidFill>
                <a:schemeClr val="tx1"/>
              </a:solidFill>
              <a:latin typeface="仿宋" panose="02010609060101010101" charset="-122"/>
              <a:ea typeface="仿宋" panose="02010609060101010101" charset="-122"/>
              <a:cs typeface="华光标题黑_CNKI" panose="02000500000000000000" pitchFamily="2" charset="-122"/>
            </a:endParaRPr>
          </a:p>
          <a:p>
            <a:pPr marL="0" indent="0">
              <a:lnSpc>
                <a:spcPct val="130000"/>
              </a:lnSpc>
              <a:buNone/>
            </a:pPr>
            <a:r>
              <a:rPr lang="zh-CN" altLang="en-US" sz="3600">
                <a:solidFill>
                  <a:schemeClr val="tx1"/>
                </a:solidFill>
                <a:latin typeface="仿宋" panose="02010609060101010101" charset="-122"/>
                <a:ea typeface="仿宋" panose="02010609060101010101" charset="-122"/>
                <a:cs typeface="华光标题黑_CNKI" panose="02000500000000000000" pitchFamily="2" charset="-122"/>
              </a:rPr>
              <a:t>三、革命年代中国共产党人</a:t>
            </a:r>
            <a:r>
              <a:rPr lang="zh-CN" altLang="en-US" sz="3600">
                <a:solidFill>
                  <a:schemeClr val="tx1"/>
                </a:solidFill>
                <a:latin typeface="仿宋" panose="02010609060101010101" charset="-122"/>
                <a:ea typeface="仿宋" panose="02010609060101010101" charset="-122"/>
                <a:cs typeface="华光标题黑_CNKI" panose="02000500000000000000" pitchFamily="2" charset="-122"/>
                <a:sym typeface="+mn-ea"/>
              </a:rPr>
              <a:t>的</a:t>
            </a:r>
            <a:r>
              <a:rPr lang="zh-CN" altLang="en-US" sz="3600">
                <a:solidFill>
                  <a:schemeClr val="tx1"/>
                </a:solidFill>
                <a:latin typeface="仿宋" panose="02010609060101010101" charset="-122"/>
                <a:ea typeface="仿宋" panose="02010609060101010101" charset="-122"/>
                <a:cs typeface="华光标题黑_CNKI" panose="02000500000000000000" pitchFamily="2" charset="-122"/>
              </a:rPr>
              <a:t>鲜明精神标识</a:t>
            </a:r>
            <a:endParaRPr lang="zh-CN" altLang="en-US" sz="3600">
              <a:solidFill>
                <a:schemeClr val="tx1"/>
              </a:solidFill>
              <a:latin typeface="仿宋" panose="02010609060101010101" charset="-122"/>
              <a:ea typeface="仿宋" panose="02010609060101010101" charset="-122"/>
              <a:cs typeface="华光标题黑_CNKI" panose="02000500000000000000" pitchFamily="2" charset="-122"/>
            </a:endParaRPr>
          </a:p>
          <a:p>
            <a:pPr marL="0" indent="0">
              <a:lnSpc>
                <a:spcPct val="130000"/>
              </a:lnSpc>
              <a:buNone/>
            </a:pPr>
            <a:r>
              <a:rPr lang="zh-CN" altLang="en-US" sz="3600">
                <a:solidFill>
                  <a:schemeClr val="tx1"/>
                </a:solidFill>
                <a:latin typeface="仿宋" panose="02010609060101010101" charset="-122"/>
                <a:ea typeface="仿宋" panose="02010609060101010101" charset="-122"/>
                <a:cs typeface="华光标题黑_CNKI" panose="02000500000000000000" pitchFamily="2" charset="-122"/>
              </a:rPr>
              <a:t>四、延安精神和毛泽东精神的时代价值</a:t>
            </a:r>
            <a:endParaRPr lang="zh-CN" altLang="en-US" sz="3600">
              <a:solidFill>
                <a:schemeClr val="tx1"/>
              </a:solidFill>
              <a:latin typeface="仿宋" panose="02010609060101010101" charset="-122"/>
              <a:ea typeface="仿宋" panose="02010609060101010101" charset="-122"/>
              <a:cs typeface="华光标题黑_CNKI" panose="02000500000000000000" pitchFamily="2" charset="-122"/>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46430" y="571500"/>
            <a:ext cx="1103693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46430" y="1577340"/>
            <a:ext cx="11037570" cy="4688840"/>
          </a:xfrm>
          <a:ln>
            <a:solidFill>
              <a:schemeClr val="tx1">
                <a:lumMod val="50000"/>
                <a:lumOff val="50000"/>
              </a:schemeClr>
            </a:solidFill>
            <a:miter lim="800000"/>
          </a:ln>
        </p:spPr>
        <p:txBody>
          <a:bodyPr>
            <a:normAutofit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5</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3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艰苦奋斗精神</a:t>
            </a:r>
            <a:r>
              <a:rPr lang="zh-CN" altLang="en-US" sz="2400" dirty="0">
                <a:latin typeface="华文仿宋" panose="02010600040101010101" pitchFamily="2" charset="-122"/>
                <a:ea typeface="华文仿宋" panose="02010600040101010101" pitchFamily="2" charset="-122"/>
                <a:sym typeface="+mn-ea"/>
              </a:rPr>
              <a:t>。中华民族传统美德在以毛泽东为代表的中国共产党人身上的延续与发扬光大：突破了传统民族精神的小生产者局限性，在现代文明的基础上与共产党人的远大理想和政治信念结合起来。</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艰苦朴素，廉政为民，与人民群众同甘共苦的政治本色。</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厉行节约，勤俭办事，艰苦创业的社会风气。</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自强不息，埋头苦干，开拓进取的革命风格。</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知难而进，奋发向上，勇往直前的战斗作风。</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不畏艰险，顽强拚搏，百折不挠的坚强意志。</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励精图治，克勤克俭，公而忘私的奉献精神。</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20000"/>
              </a:lnSpc>
              <a:spcAft>
                <a:spcPts val="0"/>
              </a:spcAft>
              <a:buFont typeface="Wingdings" panose="05000000000000000000" charset="0"/>
              <a:buChar char="u"/>
            </a:pPr>
            <a:r>
              <a:rPr lang="zh-CN" altLang="en-US" sz="2000" dirty="0">
                <a:solidFill>
                  <a:schemeClr val="tx1"/>
                </a:solidFill>
                <a:latin typeface="华文仿宋" panose="02010600040101010101" pitchFamily="2" charset="-122"/>
                <a:ea typeface="华文仿宋" panose="02010600040101010101" pitchFamily="2" charset="-122"/>
                <a:sym typeface="+mn-ea"/>
              </a:rPr>
              <a:t>中国共产党团结人民、克服困难、战胜敌人、变革社会的</a:t>
            </a:r>
            <a:r>
              <a:rPr lang="zh-CN" altLang="en-US" sz="2000" dirty="0">
                <a:solidFill>
                  <a:srgbClr val="FF0000"/>
                </a:solidFill>
                <a:latin typeface="华文仿宋" panose="02010600040101010101" pitchFamily="2" charset="-122"/>
                <a:ea typeface="华文仿宋" panose="02010600040101010101" pitchFamily="2" charset="-122"/>
                <a:sym typeface="+mn-ea"/>
              </a:rPr>
              <a:t>重要法宝</a:t>
            </a:r>
            <a:r>
              <a:rPr lang="zh-CN" altLang="en-US" sz="2000" dirty="0">
                <a:solidFill>
                  <a:schemeClr val="tx1"/>
                </a:solidFill>
                <a:latin typeface="华文仿宋" panose="02010600040101010101" pitchFamily="2" charset="-122"/>
                <a:ea typeface="华文仿宋" panose="02010600040101010101" pitchFamily="2" charset="-122"/>
                <a:sym typeface="+mn-ea"/>
              </a:rPr>
              <a:t>，是共产党人保持本色，拒腐防变的</a:t>
            </a:r>
            <a:r>
              <a:rPr lang="zh-CN" altLang="en-US" sz="2000" dirty="0">
                <a:solidFill>
                  <a:srgbClr val="FF0000"/>
                </a:solidFill>
                <a:latin typeface="华文仿宋" panose="02010600040101010101" pitchFamily="2" charset="-122"/>
                <a:ea typeface="华文仿宋" panose="02010600040101010101" pitchFamily="2" charset="-122"/>
                <a:sym typeface="+mn-ea"/>
              </a:rPr>
              <a:t>强大武器</a:t>
            </a:r>
            <a:r>
              <a:rPr lang="zh-CN" altLang="en-US" sz="2000" dirty="0">
                <a:solidFill>
                  <a:schemeClr val="tx1"/>
                </a:solidFill>
                <a:latin typeface="华文仿宋" panose="02010600040101010101" pitchFamily="2" charset="-122"/>
                <a:ea typeface="华文仿宋" panose="02010600040101010101" pitchFamily="2" charset="-122"/>
                <a:sym typeface="+mn-ea"/>
              </a:rPr>
              <a:t>：</a:t>
            </a:r>
            <a:r>
              <a:rPr lang="en-US" altLang="zh-CN" sz="2000" dirty="0">
                <a:solidFill>
                  <a:srgbClr val="FF0000"/>
                </a:solidFill>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务必使同志继续地保持艰苦奋斗的作风</a:t>
            </a:r>
            <a:r>
              <a:rPr lang="en-US" altLang="zh-CN" sz="2000" dirty="0">
                <a:solidFill>
                  <a:srgbClr val="FF0000"/>
                </a:solidFill>
                <a:latin typeface="华文仿宋" panose="02010600040101010101" pitchFamily="2" charset="-122"/>
                <a:ea typeface="华文仿宋" panose="02010600040101010101" pitchFamily="2" charset="-122"/>
                <a:sym typeface="+mn-ea"/>
              </a:rPr>
              <a:t>”</a:t>
            </a:r>
            <a:r>
              <a:rPr lang="zh-CN" altLang="en-US" sz="2000" dirty="0">
                <a:solidFill>
                  <a:srgbClr val="FF0000"/>
                </a:solidFill>
                <a:latin typeface="华文仿宋" panose="02010600040101010101" pitchFamily="2" charset="-122"/>
                <a:ea typeface="华文仿宋" panose="02010600040101010101" pitchFamily="2" charset="-122"/>
                <a:sym typeface="+mn-ea"/>
              </a:rPr>
              <a:t>！</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endParaRPr lang="zh-CN" altLang="en-US" sz="20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46430" y="386080"/>
            <a:ext cx="1103693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46430" y="1347470"/>
            <a:ext cx="11037570" cy="5136515"/>
          </a:xfrm>
          <a:ln>
            <a:solidFill>
              <a:schemeClr val="tx1">
                <a:lumMod val="50000"/>
                <a:lumOff val="50000"/>
              </a:schemeClr>
            </a:solidFill>
            <a:miter lim="800000"/>
          </a:ln>
        </p:spPr>
        <p:txBody>
          <a:bodyPr>
            <a:normAutofit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6</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3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集体主义精神</a:t>
            </a:r>
            <a:r>
              <a:rPr lang="zh-CN" altLang="en-US" sz="2400" dirty="0">
                <a:latin typeface="华文仿宋" panose="02010600040101010101" pitchFamily="2" charset="-122"/>
                <a:ea typeface="华文仿宋" panose="02010600040101010101" pitchFamily="2" charset="-122"/>
                <a:sym typeface="+mn-ea"/>
              </a:rPr>
              <a:t>。不仅源于共产主义道德体系，也传承了中华民族整体主义精神，即国家、民族、整体利益高于个体利益精神，升华为社会主义的集体主义精神，即</a:t>
            </a:r>
            <a:r>
              <a:rPr lang="en-US" altLang="zh-CN"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提倡以集体利益和个人利益相结合的原则为一切言论行动的标准的社会主义精神</a:t>
            </a: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大公无私，一切以人民群众的集体利益为根本出发点，为中国和全世界最大多数人民谋利益。</a:t>
            </a:r>
            <a:r>
              <a:rPr lang="en-US" altLang="zh-CN"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应该使每个同志明了，共产党人的一切言论行动，必须以合乎最广大人民群众的最大利益，为最广大人民群众所拥护为最高标准</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zh-CN" altLang="en-US" sz="2400" dirty="0">
                <a:latin typeface="华文仿宋" panose="02010600040101010101" pitchFamily="2" charset="-122"/>
                <a:ea typeface="华文仿宋" panose="02010600040101010101" pitchFamily="2" charset="-122"/>
                <a:sym typeface="+mn-ea"/>
              </a:rPr>
              <a:t>兼顾国家、集体和个人利益，把国家利益、集体利益放在第一位，个人利益服从国家和集体利益。</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46430" y="386080"/>
            <a:ext cx="1103693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45795" y="1555115"/>
            <a:ext cx="11037570" cy="4733290"/>
          </a:xfrm>
          <a:ln>
            <a:solidFill>
              <a:schemeClr val="tx1">
                <a:lumMod val="50000"/>
                <a:lumOff val="50000"/>
              </a:schemeClr>
            </a:solidFill>
            <a:miter lim="800000"/>
          </a:ln>
        </p:spPr>
        <p:txBody>
          <a:bodyPr>
            <a:normAutofit lnSpcReduction="1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7</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3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革命英雄主义精神</a:t>
            </a:r>
            <a:r>
              <a:rPr lang="zh-CN" altLang="en-US" sz="2400" dirty="0">
                <a:latin typeface="华文仿宋" panose="02010600040101010101" pitchFamily="2" charset="-122"/>
                <a:ea typeface="华文仿宋" panose="02010600040101010101" pitchFamily="2" charset="-122"/>
                <a:sym typeface="+mn-ea"/>
              </a:rPr>
              <a:t>。毛泽东精神最鲜明的特征：革命年代是一个需要英雄的时代，也是英雄辈出的时代！</a:t>
            </a:r>
            <a:r>
              <a:rPr lang="en-US" altLang="zh-CN" sz="2400" dirty="0">
                <a:latin typeface="华文仿宋" panose="02010600040101010101" pitchFamily="2" charset="-122"/>
                <a:ea typeface="华文仿宋" panose="02010600040101010101" pitchFamily="2" charset="-122"/>
                <a:sym typeface="+mn-ea"/>
              </a:rPr>
              <a:t>1937</a:t>
            </a:r>
            <a:r>
              <a:rPr lang="zh-CN" altLang="en-US" sz="2400" dirty="0">
                <a:latin typeface="华文仿宋" panose="02010600040101010101" pitchFamily="2" charset="-122"/>
                <a:ea typeface="华文仿宋" panose="02010600040101010101" pitchFamily="2" charset="-122"/>
                <a:sym typeface="+mn-ea"/>
              </a:rPr>
              <a:t>年</a:t>
            </a:r>
            <a:r>
              <a:rPr lang="en-US" altLang="zh-CN" sz="2400" dirty="0">
                <a:latin typeface="华文仿宋" panose="02010600040101010101" pitchFamily="2" charset="-122"/>
                <a:ea typeface="华文仿宋" panose="02010600040101010101" pitchFamily="2" charset="-122"/>
                <a:sym typeface="+mn-ea"/>
              </a:rPr>
              <a:t>10</a:t>
            </a:r>
            <a:r>
              <a:rPr lang="zh-CN" altLang="en-US" sz="2400" dirty="0">
                <a:latin typeface="华文仿宋" panose="02010600040101010101" pitchFamily="2" charset="-122"/>
                <a:ea typeface="华文仿宋" panose="02010600040101010101" pitchFamily="2" charset="-122"/>
                <a:sym typeface="+mn-ea"/>
              </a:rPr>
              <a:t>月</a:t>
            </a:r>
            <a:r>
              <a:rPr lang="en-US" altLang="zh-CN" sz="2400" dirty="0">
                <a:latin typeface="华文仿宋" panose="02010600040101010101" pitchFamily="2" charset="-122"/>
                <a:ea typeface="华文仿宋" panose="02010600040101010101" pitchFamily="2" charset="-122"/>
                <a:sym typeface="+mn-ea"/>
              </a:rPr>
              <a:t>19</a:t>
            </a:r>
            <a:r>
              <a:rPr lang="zh-CN" altLang="en-US" sz="2400" dirty="0">
                <a:latin typeface="华文仿宋" panose="02010600040101010101" pitchFamily="2" charset="-122"/>
                <a:ea typeface="华文仿宋" panose="02010600040101010101" pitchFamily="2" charset="-122"/>
                <a:sym typeface="+mn-ea"/>
              </a:rPr>
              <a:t>日，毛泽东给陕北公题词：</a:t>
            </a:r>
            <a:r>
              <a:rPr lang="en-US" altLang="zh-CN"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要造一大批人，这些人是革命的先锋队。这些人具有政治的远见。这些人充满着斗争精神与牺牲精神。这些人是胸怀坦白的，是真诚的，积极的，与正直的。这些人不谋私利，唯一的为着民族与社会的解放。这些人不怕困难，在困难面前总是坚定的，勇敢向前的。这些人不是狂妄分子，也不是风头主义者，而是脚踏实地富于实际精神的人们。中国要有一大群这样的先进分子，中国革命的任务就能够顺利地解决</a:t>
            </a: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这就是毛泽东心目中的革命英雄主义者！</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46430" y="527685"/>
            <a:ext cx="11036935" cy="961390"/>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46430" y="1599565"/>
            <a:ext cx="11037570" cy="4722495"/>
          </a:xfrm>
          <a:ln>
            <a:solidFill>
              <a:schemeClr val="tx1">
                <a:lumMod val="50000"/>
                <a:lumOff val="50000"/>
              </a:schemeClr>
            </a:solidFill>
            <a:miter lim="800000"/>
          </a:ln>
        </p:spPr>
        <p:txBody>
          <a:bodyPr>
            <a:normAutofit lnSpcReduction="20000"/>
          </a:bodyPr>
          <a:lstStyle/>
          <a:p>
            <a:pPr>
              <a:lnSpc>
                <a:spcPct val="120000"/>
              </a:lnSpc>
              <a:spcAft>
                <a:spcPts val="0"/>
              </a:spcAft>
              <a:buFont typeface="Wingdings" panose="05000000000000000000" charset="0"/>
              <a:buChar char="p"/>
            </a:pPr>
            <a:r>
              <a:rPr lang="zh-CN" sz="2800" b="1" dirty="0">
                <a:solidFill>
                  <a:srgbClr val="FF0000"/>
                </a:solidFill>
                <a:latin typeface="仿宋" panose="02010609060101010101" charset="-122"/>
                <a:ea typeface="仿宋" panose="02010609060101010101" charset="-122"/>
                <a:sym typeface="+mn-ea"/>
              </a:rPr>
              <a:t>毛泽东精神的内涵（</a:t>
            </a:r>
            <a:r>
              <a:rPr lang="en-US" altLang="zh-CN" sz="2800" b="1" dirty="0">
                <a:solidFill>
                  <a:srgbClr val="FF0000"/>
                </a:solidFill>
                <a:latin typeface="仿宋" panose="02010609060101010101" charset="-122"/>
                <a:ea typeface="仿宋" panose="02010609060101010101" charset="-122"/>
                <a:sym typeface="+mn-ea"/>
              </a:rPr>
              <a:t>7</a:t>
            </a:r>
            <a:r>
              <a:rPr lang="zh-CN" altLang="en-US" sz="2800" b="1" dirty="0">
                <a:solidFill>
                  <a:srgbClr val="FF0000"/>
                </a:solidFill>
                <a:latin typeface="仿宋" panose="02010609060101010101" charset="-122"/>
                <a:ea typeface="仿宋" panose="02010609060101010101" charset="-122"/>
                <a:sym typeface="+mn-ea"/>
              </a:rPr>
              <a:t>）</a:t>
            </a:r>
            <a:endParaRPr lang="zh-CN" sz="4700" b="1" dirty="0">
              <a:latin typeface="华文仿宋" panose="02010600040101010101" pitchFamily="2" charset="-122"/>
              <a:ea typeface="华文仿宋" panose="02010600040101010101" pitchFamily="2" charset="-122"/>
              <a:sym typeface="+mn-ea"/>
            </a:endParaRPr>
          </a:p>
          <a:p>
            <a:pPr indent="-194310">
              <a:lnSpc>
                <a:spcPct val="130000"/>
              </a:lnSpc>
              <a:spcAft>
                <a:spcPts val="0"/>
              </a:spcAft>
              <a:buFont typeface="Wingdings" panose="05000000000000000000" charset="0"/>
              <a:buChar char="u"/>
            </a:pPr>
            <a:r>
              <a:rPr lang="zh-CN" altLang="en-US" sz="2400" dirty="0">
                <a:solidFill>
                  <a:srgbClr val="FF0000"/>
                </a:solidFill>
                <a:latin typeface="华文仿宋" panose="02010600040101010101" pitchFamily="2" charset="-122"/>
                <a:ea typeface="华文仿宋" panose="02010600040101010101" pitchFamily="2" charset="-122"/>
                <a:sym typeface="+mn-ea"/>
              </a:rPr>
              <a:t>毛泽东的英雄情怀：</a:t>
            </a:r>
            <a:r>
              <a:rPr lang="zh-CN" altLang="en-US" sz="2400" dirty="0">
                <a:latin typeface="华文仿宋" panose="02010600040101010101" pitchFamily="2" charset="-122"/>
                <a:ea typeface="华文仿宋" panose="02010600040101010101" pitchFamily="2" charset="-122"/>
                <a:sym typeface="+mn-ea"/>
              </a:rPr>
              <a:t>“喜看稻菽千重浪，遍地英雄下夕烟</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藐视一切敌人和困难</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和豪迈气概。</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不畏艰难险阻的坚定意志：</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雄关漫道真如铁，而今迈步从头越</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一不怕苦，二不怕死</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的牺牲精神：</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生的伟大，死的光荣</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zh-CN" altLang="en-US" sz="2000" dirty="0">
                <a:latin typeface="华文仿宋" panose="02010600040101010101" pitchFamily="2" charset="-122"/>
                <a:ea typeface="华文仿宋" panose="02010600040101010101" pitchFamily="2" charset="-122"/>
                <a:sym typeface="+mn-ea"/>
              </a:rPr>
              <a:t>敢为天下先的开拓精神。</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自信人生二百年，会当水击三千里</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的壮志豪情。</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问苍茫大地，谁主沉浮</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的担当精神。</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指点江山，激扬文字</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的英雄情怀。</a:t>
            </a:r>
            <a:endParaRPr lang="en-US" altLang="zh-CN"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不到长城非好汉</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的进取精神。</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到中流击水，浪遏飞舟</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的浩然壮气。</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不怕压、不怕迫、不怕刀、不怕戟、不怕鬼、不怕魅、不怕帝、不怕贼</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的斗争精神。</a:t>
            </a:r>
            <a:endParaRPr lang="zh-CN" altLang="en-US" sz="2000" dirty="0">
              <a:latin typeface="华文仿宋" panose="02010600040101010101" pitchFamily="2" charset="-122"/>
              <a:ea typeface="华文仿宋" panose="02010600040101010101" pitchFamily="2" charset="-122"/>
              <a:sym typeface="+mn-ea"/>
            </a:endParaRPr>
          </a:p>
          <a:p>
            <a:pPr marL="377190" indent="-342900">
              <a:lnSpc>
                <a:spcPct val="130000"/>
              </a:lnSpc>
              <a:spcAft>
                <a:spcPts val="0"/>
              </a:spcAft>
              <a:buFont typeface="Wingdings" panose="05000000000000000000" charset="0"/>
              <a:buChar char="Ø"/>
            </a:pP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不管风吹浪打，胜似闲庭胜步</a:t>
            </a:r>
            <a:r>
              <a:rPr lang="en-US" altLang="zh-CN" sz="2000" dirty="0">
                <a:latin typeface="华文仿宋" panose="02010600040101010101" pitchFamily="2" charset="-122"/>
                <a:ea typeface="华文仿宋" panose="02010600040101010101" pitchFamily="2" charset="-122"/>
                <a:sym typeface="+mn-ea"/>
              </a:rPr>
              <a:t>”</a:t>
            </a:r>
            <a:r>
              <a:rPr lang="zh-CN" altLang="en-US" sz="2000" dirty="0">
                <a:latin typeface="华文仿宋" panose="02010600040101010101" pitchFamily="2" charset="-122"/>
                <a:ea typeface="华文仿宋" panose="02010600040101010101" pitchFamily="2" charset="-122"/>
                <a:sym typeface="+mn-ea"/>
              </a:rPr>
              <a:t>的革命乐观主义精神</a:t>
            </a:r>
            <a:endParaRPr lang="zh-CN" altLang="en-US" sz="20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99135" y="2267585"/>
            <a:ext cx="11069955" cy="1986280"/>
          </a:xfrm>
        </p:spPr>
        <p:txBody>
          <a:bodyPr>
            <a:normAutofit/>
          </a:bodyPr>
          <a:lstStyle/>
          <a:p>
            <a:pPr algn="ctr">
              <a:defRPr/>
            </a:pPr>
            <a:r>
              <a:rPr lang="zh-CN" altLang="en-US"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二、延安精神与</a:t>
            </a:r>
            <a:br>
              <a:rPr lang="zh-CN" altLang="en-US"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br>
            <a:r>
              <a:rPr lang="zh-CN" altLang="en-US"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毛泽东精神的内在统一性</a:t>
            </a:r>
            <a:endParaRPr lang="zh-CN" altLang="en-US" sz="5400" dirty="0">
              <a:solidFill>
                <a:srgbClr val="FF0000"/>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988060" y="618490"/>
            <a:ext cx="10454640" cy="1058545"/>
          </a:xfrm>
        </p:spPr>
        <p:txBody>
          <a:bodyPr/>
          <a:lstStyle/>
          <a:p>
            <a:pPr algn="ctr">
              <a:defRPr/>
            </a:pPr>
            <a:r>
              <a:rPr lang="zh-CN" altLang="en-US" sz="4000">
                <a:solidFill>
                  <a:schemeClr val="accent6"/>
                </a:solidFill>
                <a:latin typeface="仿宋" panose="02010609060101010101" charset="-122"/>
                <a:ea typeface="仿宋" panose="02010609060101010101" charset="-122"/>
                <a:cs typeface="华光标题黑_CNKI" panose="02000500000000000000" pitchFamily="2" charset="-122"/>
                <a:sym typeface="+mn-ea"/>
              </a:rPr>
              <a:t>延安精神与毛泽东精神的内在统一性</a:t>
            </a:r>
            <a:endParaRPr lang="zh-CN" altLang="en-US" sz="4000" dirty="0">
              <a:solidFill>
                <a:schemeClr val="accent6"/>
              </a:solidFill>
              <a:effectLst>
                <a:outerShdw blurRad="38100" dist="38100" dir="2700000" algn="tl">
                  <a:srgbClr val="C0C0C0"/>
                </a:outerShdw>
              </a:effectLst>
              <a:latin typeface="仿宋" panose="02010609060101010101" charset="-122"/>
              <a:ea typeface="仿宋" panose="02010609060101010101"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988060" y="1677035"/>
            <a:ext cx="10455275" cy="4302125"/>
          </a:xfrm>
          <a:ln>
            <a:solidFill>
              <a:schemeClr val="tx1">
                <a:lumMod val="50000"/>
                <a:lumOff val="50000"/>
              </a:schemeClr>
            </a:solidFill>
            <a:miter lim="800000"/>
          </a:ln>
        </p:spPr>
        <p:txBody>
          <a:bodyPr>
            <a:normAutofit lnSpcReduction="20000"/>
          </a:bodyPr>
          <a:lstStyle/>
          <a:p>
            <a:pPr>
              <a:lnSpc>
                <a:spcPct val="140000"/>
              </a:lnSpc>
              <a:spcAft>
                <a:spcPts val="0"/>
              </a:spcAft>
              <a:buFont typeface="Wingdings" panose="05000000000000000000" charset="0"/>
              <a:buChar char="p"/>
            </a:pPr>
            <a:r>
              <a:rPr lang="zh-CN" sz="2800" dirty="0">
                <a:latin typeface="华文仿宋" panose="02010600040101010101" pitchFamily="2" charset="-122"/>
                <a:ea typeface="华文仿宋" panose="02010600040101010101" pitchFamily="2" charset="-122"/>
                <a:sym typeface="+mn-ea"/>
              </a:rPr>
              <a:t>延安精神与毛泽东精神的理论根基、文化传承、思想精华是完全一致的。</a:t>
            </a:r>
            <a:endParaRPr lang="zh-CN" sz="2800" dirty="0">
              <a:latin typeface="华文仿宋" panose="02010600040101010101" pitchFamily="2" charset="-122"/>
              <a:ea typeface="华文仿宋" panose="02010600040101010101" pitchFamily="2" charset="-122"/>
              <a:sym typeface="+mn-ea"/>
            </a:endParaRPr>
          </a:p>
          <a:p>
            <a:pPr>
              <a:lnSpc>
                <a:spcPct val="140000"/>
              </a:lnSpc>
              <a:spcAft>
                <a:spcPts val="0"/>
              </a:spcAft>
              <a:buFont typeface="Wingdings" panose="05000000000000000000" charset="0"/>
              <a:buChar char="p"/>
            </a:pPr>
            <a:r>
              <a:rPr lang="zh-CN" sz="2800" dirty="0">
                <a:latin typeface="华文仿宋" panose="02010600040101010101" pitchFamily="2" charset="-122"/>
                <a:ea typeface="华文仿宋" panose="02010600040101010101" pitchFamily="2" charset="-122"/>
                <a:sym typeface="+mn-ea"/>
              </a:rPr>
              <a:t>延安精神和毛泽东精神都是对革命年代中国共产党人革命精神的高度概括。</a:t>
            </a:r>
            <a:endParaRPr lang="zh-CN" sz="2800" dirty="0">
              <a:latin typeface="华文仿宋" panose="02010600040101010101" pitchFamily="2" charset="-122"/>
              <a:ea typeface="华文仿宋" panose="02010600040101010101" pitchFamily="2" charset="-122"/>
              <a:sym typeface="+mn-ea"/>
            </a:endParaRPr>
          </a:p>
          <a:p>
            <a:pPr>
              <a:lnSpc>
                <a:spcPct val="140000"/>
              </a:lnSpc>
              <a:spcAft>
                <a:spcPts val="0"/>
              </a:spcAft>
              <a:buFont typeface="Wingdings" panose="05000000000000000000" charset="0"/>
              <a:buChar char="p"/>
            </a:pPr>
            <a:r>
              <a:rPr lang="zh-CN" sz="2800" dirty="0">
                <a:latin typeface="华文仿宋" panose="02010600040101010101" pitchFamily="2" charset="-122"/>
                <a:ea typeface="华文仿宋" panose="02010600040101010101" pitchFamily="2" charset="-122"/>
                <a:sym typeface="+mn-ea"/>
              </a:rPr>
              <a:t>延安精神是毛泽东精神的核心内容，包含于毛泽东精神之中。</a:t>
            </a:r>
            <a:endParaRPr lang="zh-CN" sz="2800" dirty="0">
              <a:latin typeface="华文仿宋" panose="02010600040101010101" pitchFamily="2" charset="-122"/>
              <a:ea typeface="华文仿宋" panose="02010600040101010101" pitchFamily="2" charset="-122"/>
              <a:sym typeface="+mn-ea"/>
            </a:endParaRPr>
          </a:p>
          <a:p>
            <a:pPr>
              <a:lnSpc>
                <a:spcPct val="140000"/>
              </a:lnSpc>
              <a:spcAft>
                <a:spcPts val="0"/>
              </a:spcAft>
              <a:buFont typeface="Wingdings" panose="05000000000000000000" charset="0"/>
              <a:buChar char="p"/>
            </a:pPr>
            <a:r>
              <a:rPr lang="zh-CN" sz="2800" dirty="0">
                <a:latin typeface="华文仿宋" panose="02010600040101010101" pitchFamily="2" charset="-122"/>
                <a:ea typeface="华文仿宋" panose="02010600040101010101" pitchFamily="2" charset="-122"/>
                <a:sym typeface="+mn-ea"/>
              </a:rPr>
              <a:t>毛泽东精神是延安精神的发展，不仅是对新民主主义革命时期中国共产党人革命精神的高度概括，也是对社会主义革命和建设时期中国共产党人革命精神的高度概括。</a:t>
            </a:r>
            <a:endParaRPr lang="zh-CN" sz="28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61340" y="2060575"/>
            <a:ext cx="11069955" cy="2193290"/>
          </a:xfrm>
        </p:spPr>
        <p:txBody>
          <a:bodyPr>
            <a:normAutofit fontScale="90000"/>
          </a:bodyPr>
          <a:lstStyle/>
          <a:p>
            <a:pPr algn="ctr">
              <a:defRPr/>
            </a:pPr>
            <a:r>
              <a:rPr lang="zh-CN" altLang="en-US" sz="67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三、延安精神和毛泽东精神</a:t>
            </a:r>
            <a:br>
              <a:rPr lang="zh-CN" altLang="en-US"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br>
            <a:r>
              <a:rPr lang="zh-CN" altLang="en-US"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是革命年代中国共产党人的精神标识</a:t>
            </a:r>
            <a:endParaRPr lang="zh-CN" altLang="en-US" sz="5400" dirty="0">
              <a:solidFill>
                <a:srgbClr val="FF0000"/>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75945" y="387985"/>
            <a:ext cx="11069955" cy="1244600"/>
          </a:xfrm>
        </p:spPr>
        <p:txBody>
          <a:bodyPr/>
          <a:lstStyle/>
          <a:p>
            <a:pPr algn="ctr">
              <a:defRPr/>
            </a:pPr>
            <a:r>
              <a:rPr lang="zh-CN" altLang="en-US" sz="4000">
                <a:solidFill>
                  <a:schemeClr val="accent6"/>
                </a:solidFill>
                <a:latin typeface="仿宋" panose="02010609060101010101" charset="-122"/>
                <a:ea typeface="仿宋" panose="02010609060101010101" charset="-122"/>
                <a:cs typeface="华光标题黑_CNKI" panose="02000500000000000000" pitchFamily="2" charset="-122"/>
                <a:sym typeface="+mn-ea"/>
              </a:rPr>
              <a:t>革命年代中国共产党人的精神标识</a:t>
            </a:r>
            <a:endParaRPr lang="zh-CN" altLang="en-US" sz="4000" dirty="0">
              <a:solidFill>
                <a:schemeClr val="accent6"/>
              </a:solidFill>
              <a:effectLst>
                <a:outerShdw blurRad="38100" dist="38100" dir="2700000" algn="tl">
                  <a:srgbClr val="C0C0C0"/>
                </a:outerShdw>
              </a:effectLst>
              <a:latin typeface="仿宋" panose="02010609060101010101" charset="-122"/>
              <a:ea typeface="仿宋" panose="02010609060101010101"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570230" y="1730375"/>
            <a:ext cx="11075670" cy="4260215"/>
          </a:xfrm>
          <a:ln>
            <a:solidFill>
              <a:schemeClr val="tx1">
                <a:lumMod val="50000"/>
                <a:lumOff val="50000"/>
              </a:schemeClr>
            </a:solidFill>
            <a:miter lim="800000"/>
          </a:ln>
        </p:spPr>
        <p:txBody>
          <a:bodyPr>
            <a:normAutofit/>
          </a:bodyPr>
          <a:lstStyle/>
          <a:p>
            <a:pPr>
              <a:lnSpc>
                <a:spcPct val="140000"/>
              </a:lnSpc>
              <a:spcAft>
                <a:spcPts val="0"/>
              </a:spcAft>
              <a:buFont typeface="Wingdings" panose="05000000000000000000" charset="0"/>
              <a:buChar char="p"/>
            </a:pPr>
            <a:r>
              <a:rPr lang="zh-CN" altLang="en-US" sz="2400" dirty="0">
                <a:latin typeface="华文仿宋" panose="02010600040101010101" pitchFamily="2" charset="-122"/>
                <a:ea typeface="华文仿宋" panose="02010600040101010101" pitchFamily="2" charset="-122"/>
                <a:sym typeface="+mn-ea"/>
              </a:rPr>
              <a:t>延安精神特别是毛泽东精神都是对革命年代中国共产党人革命精神的</a:t>
            </a:r>
            <a:r>
              <a:rPr lang="zh-CN" altLang="en-US" sz="2400" dirty="0">
                <a:solidFill>
                  <a:srgbClr val="FF0000"/>
                </a:solidFill>
                <a:latin typeface="华文仿宋" panose="02010600040101010101" pitchFamily="2" charset="-122"/>
                <a:ea typeface="华文仿宋" panose="02010600040101010101" pitchFamily="2" charset="-122"/>
                <a:sym typeface="+mn-ea"/>
              </a:rPr>
              <a:t>高度概括</a:t>
            </a:r>
            <a:r>
              <a:rPr lang="zh-CN" altLang="en-US" sz="2400" dirty="0">
                <a:latin typeface="华文仿宋" panose="02010600040101010101" pitchFamily="2" charset="-122"/>
                <a:ea typeface="华文仿宋" panose="02010600040101010101" pitchFamily="2" charset="-122"/>
                <a:sym typeface="+mn-ea"/>
              </a:rPr>
              <a:t>，在革命年代中国共产党人精神谱系中</a:t>
            </a:r>
            <a:r>
              <a:rPr lang="zh-CN" altLang="en-US" sz="2400" dirty="0">
                <a:solidFill>
                  <a:srgbClr val="FF0000"/>
                </a:solidFill>
                <a:latin typeface="华文仿宋" panose="02010600040101010101" pitchFamily="2" charset="-122"/>
                <a:ea typeface="华文仿宋" panose="02010600040101010101" pitchFamily="2" charset="-122"/>
                <a:sym typeface="+mn-ea"/>
              </a:rPr>
              <a:t>具有</a:t>
            </a:r>
            <a:r>
              <a:rPr lang="zh-CN" altLang="en-US" sz="2400" dirty="0">
                <a:solidFill>
                  <a:srgbClr val="FF0000"/>
                </a:solidFill>
                <a:latin typeface="华文仿宋" panose="02010600040101010101" pitchFamily="2" charset="-122"/>
                <a:ea typeface="华文仿宋" panose="02010600040101010101" pitchFamily="2" charset="-122"/>
                <a:sym typeface="+mn-ea"/>
              </a:rPr>
              <a:t>统领性和</a:t>
            </a:r>
            <a:r>
              <a:rPr lang="zh-CN" altLang="en-US" sz="2400" dirty="0">
                <a:solidFill>
                  <a:srgbClr val="FF0000"/>
                </a:solidFill>
                <a:latin typeface="华文仿宋" panose="02010600040101010101" pitchFamily="2" charset="-122"/>
                <a:ea typeface="华文仿宋" panose="02010600040101010101" pitchFamily="2" charset="-122"/>
                <a:sym typeface="+mn-ea"/>
              </a:rPr>
              <a:t>整体性</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a:p>
            <a:pPr>
              <a:lnSpc>
                <a:spcPct val="140000"/>
              </a:lnSpc>
              <a:spcAft>
                <a:spcPts val="0"/>
              </a:spcAft>
              <a:buFont typeface="Wingdings" panose="05000000000000000000" charset="0"/>
              <a:buChar char="p"/>
            </a:pPr>
            <a:r>
              <a:rPr lang="zh-CN" altLang="en-US" sz="2400" dirty="0">
                <a:latin typeface="华文仿宋" panose="02010600040101010101" pitchFamily="2" charset="-122"/>
                <a:ea typeface="华文仿宋" panose="02010600040101010101" pitchFamily="2" charset="-122"/>
                <a:sym typeface="+mn-ea"/>
              </a:rPr>
              <a:t>延安精神特别是毛泽东精神体现了革命年代中国共产党人群体人格的主要特征。</a:t>
            </a:r>
            <a:endParaRPr lang="zh-CN" altLang="en-US" sz="2400" dirty="0">
              <a:latin typeface="华文仿宋" panose="02010600040101010101" pitchFamily="2" charset="-122"/>
              <a:ea typeface="华文仿宋" panose="02010600040101010101" pitchFamily="2" charset="-122"/>
              <a:sym typeface="+mn-ea"/>
            </a:endParaRPr>
          </a:p>
          <a:p>
            <a:pPr>
              <a:lnSpc>
                <a:spcPct val="140000"/>
              </a:lnSpc>
              <a:spcAft>
                <a:spcPts val="0"/>
              </a:spcAft>
              <a:buFont typeface="Wingdings" panose="05000000000000000000" charset="0"/>
              <a:buChar char="p"/>
            </a:pPr>
            <a:r>
              <a:rPr lang="zh-CN" altLang="en-US" sz="2400" dirty="0">
                <a:latin typeface="华文仿宋" panose="02010600040101010101" pitchFamily="2" charset="-122"/>
                <a:ea typeface="华文仿宋" panose="02010600040101010101" pitchFamily="2" charset="-122"/>
                <a:sym typeface="+mn-ea"/>
              </a:rPr>
              <a:t>延安精神特别是毛泽东精神反映了革命年代中国共产党的整体精神风范。</a:t>
            </a:r>
            <a:endParaRPr lang="zh-CN" altLang="en-US" sz="2400" dirty="0">
              <a:latin typeface="华文仿宋" panose="02010600040101010101" pitchFamily="2" charset="-122"/>
              <a:ea typeface="华文仿宋" panose="02010600040101010101" pitchFamily="2" charset="-122"/>
              <a:sym typeface="+mn-ea"/>
            </a:endParaRPr>
          </a:p>
          <a:p>
            <a:pPr>
              <a:lnSpc>
                <a:spcPct val="140000"/>
              </a:lnSpc>
              <a:spcAft>
                <a:spcPts val="0"/>
              </a:spcAft>
              <a:buFont typeface="Wingdings" panose="05000000000000000000" charset="0"/>
              <a:buChar char="p"/>
            </a:pPr>
            <a:r>
              <a:rPr lang="zh-CN" altLang="en-US" sz="2400" dirty="0">
                <a:latin typeface="华文仿宋" panose="02010600040101010101" pitchFamily="2" charset="-122"/>
                <a:ea typeface="华文仿宋" panose="02010600040101010101" pitchFamily="2" charset="-122"/>
                <a:sym typeface="+mn-ea"/>
              </a:rPr>
              <a:t>延安精神和毛泽东精神都彰显了革命年代中国共产党人革命精神的鲜明时代色彩：担当精神、</a:t>
            </a:r>
            <a:r>
              <a:rPr lang="zh-CN" altLang="en-US" sz="2400" dirty="0">
                <a:latin typeface="华文仿宋" panose="02010600040101010101" pitchFamily="2" charset="-122"/>
                <a:ea typeface="华文仿宋" panose="02010600040101010101" pitchFamily="2" charset="-122"/>
                <a:sym typeface="+mn-ea"/>
              </a:rPr>
              <a:t>开拓精神、</a:t>
            </a:r>
            <a:r>
              <a:rPr lang="zh-CN" altLang="en-US" sz="2400" dirty="0">
                <a:latin typeface="华文仿宋" panose="02010600040101010101" pitchFamily="2" charset="-122"/>
                <a:ea typeface="华文仿宋" panose="02010600040101010101" pitchFamily="2" charset="-122"/>
                <a:sym typeface="+mn-ea"/>
              </a:rPr>
              <a:t>革命精神、斗争精神、牺牲精神：</a:t>
            </a:r>
            <a:r>
              <a:rPr lang="en-US" altLang="zh-CN"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为有牺牲多壮志，敢教日月换新天</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61340" y="1897380"/>
            <a:ext cx="11069955" cy="2356485"/>
          </a:xfrm>
        </p:spPr>
        <p:txBody>
          <a:bodyPr>
            <a:normAutofit/>
          </a:bodyPr>
          <a:lstStyle/>
          <a:p>
            <a:pPr algn="ctr">
              <a:defRPr/>
            </a:pPr>
            <a:r>
              <a:rPr lang="zh-CN" altLang="en-US" sz="67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四、延安精神和</a:t>
            </a:r>
            <a:br>
              <a:rPr lang="zh-CN" altLang="en-US" sz="67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br>
            <a:r>
              <a:rPr lang="zh-CN" altLang="en-US" sz="67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毛泽东精神的时代价值</a:t>
            </a:r>
            <a:endParaRPr lang="zh-CN" altLang="en-US" sz="5400" dirty="0">
              <a:solidFill>
                <a:srgbClr val="FF0000"/>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83895" y="835660"/>
            <a:ext cx="10825480" cy="856615"/>
          </a:xfrm>
        </p:spPr>
        <p:txBody>
          <a:bodyPr>
            <a:normAutofit/>
          </a:bodyPr>
          <a:lstStyle/>
          <a:p>
            <a:pPr algn="ctr">
              <a:defRPr/>
            </a:pPr>
            <a:r>
              <a:rPr lang="zh-CN" altLang="en-US">
                <a:solidFill>
                  <a:schemeClr val="accent6"/>
                </a:solidFill>
                <a:latin typeface="仿宋" panose="02010609060101010101" charset="-122"/>
                <a:ea typeface="仿宋" panose="02010609060101010101" charset="-122"/>
                <a:cs typeface="华光标题黑_CNKI" panose="02000500000000000000" pitchFamily="2" charset="-122"/>
                <a:sym typeface="+mn-ea"/>
              </a:rPr>
              <a:t>延安精神和毛泽东精神的时代价值</a:t>
            </a:r>
            <a:endParaRPr lang="zh-CN" altLang="en-US" dirty="0">
              <a:solidFill>
                <a:schemeClr val="accent6"/>
              </a:solidFill>
              <a:effectLst>
                <a:outerShdw blurRad="38100" dist="38100" dir="2700000" algn="tl">
                  <a:srgbClr val="C0C0C0"/>
                </a:outerShdw>
              </a:effectLst>
              <a:latin typeface="仿宋" panose="02010609060101010101" charset="-122"/>
              <a:ea typeface="仿宋" panose="02010609060101010101"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83260" y="1852295"/>
            <a:ext cx="10825480" cy="4053840"/>
          </a:xfrm>
          <a:ln>
            <a:solidFill>
              <a:schemeClr val="tx1">
                <a:lumMod val="50000"/>
                <a:lumOff val="50000"/>
              </a:schemeClr>
            </a:solidFill>
            <a:miter lim="800000"/>
          </a:ln>
        </p:spPr>
        <p:txBody>
          <a:bodyPr/>
          <a:lstStyle/>
          <a:p>
            <a:pPr>
              <a:lnSpc>
                <a:spcPct val="130000"/>
              </a:lnSpc>
              <a:spcAft>
                <a:spcPts val="0"/>
              </a:spcAft>
              <a:buFont typeface="Wingdings" panose="05000000000000000000" charset="0"/>
              <a:buChar char="p"/>
            </a:pPr>
            <a:r>
              <a:rPr lang="zh-CN" altLang="en-US" sz="3200" dirty="0">
                <a:latin typeface="华文仿宋" panose="02010600040101010101" pitchFamily="2" charset="-122"/>
                <a:ea typeface="华文仿宋" panose="02010600040101010101" pitchFamily="2" charset="-122"/>
                <a:sym typeface="+mn-ea"/>
              </a:rPr>
              <a:t>在延安时期形成和发扬的光荣传统和优良作风，培育形成的以坚定正确的政治方向、解放思想实事求是的思想路线、全心全意为人民服务的根本宗旨、自力更生艰苦奋斗的创业精神为主要内容的延安精神，是党的宝贵精神财富，要代代传承下去。</a:t>
            </a:r>
            <a:r>
              <a:rPr lang="en-US" altLang="zh-CN" sz="3200" dirty="0">
                <a:latin typeface="华文仿宋" panose="02010600040101010101" pitchFamily="2" charset="-122"/>
                <a:ea typeface="华文仿宋" panose="02010600040101010101" pitchFamily="2" charset="-122"/>
                <a:sym typeface="+mn-ea"/>
              </a:rPr>
              <a:t>——2022</a:t>
            </a:r>
            <a:r>
              <a:rPr lang="zh-CN" altLang="en-US" sz="3200" dirty="0">
                <a:latin typeface="华文仿宋" panose="02010600040101010101" pitchFamily="2" charset="-122"/>
                <a:ea typeface="华文仿宋" panose="02010600040101010101" pitchFamily="2" charset="-122"/>
                <a:sym typeface="+mn-ea"/>
              </a:rPr>
              <a:t>年</a:t>
            </a:r>
            <a:r>
              <a:rPr lang="en-US" altLang="zh-CN" sz="3200" dirty="0">
                <a:latin typeface="华文仿宋" panose="02010600040101010101" pitchFamily="2" charset="-122"/>
                <a:ea typeface="华文仿宋" panose="02010600040101010101" pitchFamily="2" charset="-122"/>
                <a:sym typeface="+mn-ea"/>
              </a:rPr>
              <a:t>10</a:t>
            </a:r>
            <a:r>
              <a:rPr lang="zh-CN" altLang="en-US" sz="3200" dirty="0">
                <a:latin typeface="华文仿宋" panose="02010600040101010101" pitchFamily="2" charset="-122"/>
                <a:ea typeface="华文仿宋" panose="02010600040101010101" pitchFamily="2" charset="-122"/>
                <a:sym typeface="+mn-ea"/>
              </a:rPr>
              <a:t>月，习近平在瞻仰延安革命纪念地时的讲话</a:t>
            </a:r>
            <a:endParaRPr lang="zh-CN" altLang="en-US" sz="32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99135" y="2070735"/>
            <a:ext cx="11069955" cy="1986280"/>
          </a:xfrm>
        </p:spPr>
        <p:txBody>
          <a:bodyPr/>
          <a:lstStyle/>
          <a:p>
            <a:pPr algn="ctr">
              <a:defRPr/>
            </a:pPr>
            <a:r>
              <a:rPr lang="zh-CN" altLang="en-US" sz="5400">
                <a:solidFill>
                  <a:srgbClr val="FF0000"/>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一、延安精神和毛泽东精神</a:t>
            </a:r>
            <a:endParaRPr lang="zh-CN" altLang="en-US" sz="5400" dirty="0">
              <a:solidFill>
                <a:srgbClr val="FF0000"/>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70230" y="573405"/>
            <a:ext cx="11076305" cy="856615"/>
          </a:xfrm>
        </p:spPr>
        <p:txBody>
          <a:bodyPr>
            <a:normAutofit/>
          </a:bodyPr>
          <a:lstStyle/>
          <a:p>
            <a:pPr algn="ctr">
              <a:defRPr/>
            </a:pPr>
            <a:r>
              <a:rPr lang="zh-CN" altLang="en-US">
                <a:solidFill>
                  <a:schemeClr val="accent6"/>
                </a:solidFill>
                <a:latin typeface="仿宋" panose="02010609060101010101" charset="-122"/>
                <a:ea typeface="仿宋" panose="02010609060101010101" charset="-122"/>
                <a:cs typeface="华光标题黑_CNKI" panose="02000500000000000000" pitchFamily="2" charset="-122"/>
                <a:sym typeface="+mn-ea"/>
              </a:rPr>
              <a:t>延安精神和毛泽东精神的时代价值</a:t>
            </a:r>
            <a:endParaRPr lang="zh-CN" altLang="en-US" dirty="0">
              <a:solidFill>
                <a:schemeClr val="accent6"/>
              </a:solidFill>
              <a:effectLst>
                <a:outerShdw blurRad="38100" dist="38100" dir="2700000" algn="tl">
                  <a:srgbClr val="C0C0C0"/>
                </a:outerShdw>
              </a:effectLst>
              <a:latin typeface="仿宋" panose="02010609060101010101" charset="-122"/>
              <a:ea typeface="仿宋" panose="02010609060101010101"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570230" y="1633855"/>
            <a:ext cx="11075670" cy="4490085"/>
          </a:xfrm>
          <a:ln>
            <a:solidFill>
              <a:schemeClr val="tx1">
                <a:lumMod val="50000"/>
                <a:lumOff val="50000"/>
              </a:schemeClr>
            </a:solidFill>
            <a:miter lim="800000"/>
          </a:ln>
        </p:spPr>
        <p:txBody>
          <a:bodyPr/>
          <a:lstStyle/>
          <a:p>
            <a:pPr>
              <a:lnSpc>
                <a:spcPct val="130000"/>
              </a:lnSpc>
              <a:spcAft>
                <a:spcPts val="0"/>
              </a:spcAft>
              <a:buFont typeface="Wingdings" panose="05000000000000000000" charset="0"/>
              <a:buChar char="p"/>
            </a:pPr>
            <a:r>
              <a:rPr lang="zh-CN" sz="2400" dirty="0">
                <a:latin typeface="华文仿宋" panose="02010600040101010101" pitchFamily="2" charset="-122"/>
                <a:ea typeface="华文仿宋" panose="02010600040101010101" pitchFamily="2" charset="-122"/>
                <a:sym typeface="+mn-ea"/>
              </a:rPr>
              <a:t>不需要逐条论证延安精神（</a:t>
            </a:r>
            <a:r>
              <a:rPr lang="en-US" altLang="zh-CN" sz="2400" dirty="0">
                <a:latin typeface="华文仿宋" panose="02010600040101010101" pitchFamily="2" charset="-122"/>
                <a:ea typeface="华文仿宋" panose="02010600040101010101" pitchFamily="2" charset="-122"/>
                <a:sym typeface="+mn-ea"/>
              </a:rPr>
              <a:t>4</a:t>
            </a:r>
            <a:r>
              <a:rPr lang="zh-CN" altLang="en-US" sz="2400" dirty="0">
                <a:latin typeface="华文仿宋" panose="02010600040101010101" pitchFamily="2" charset="-122"/>
                <a:ea typeface="华文仿宋" panose="02010600040101010101" pitchFamily="2" charset="-122"/>
                <a:sym typeface="+mn-ea"/>
              </a:rPr>
              <a:t>条）和毛泽东精神（</a:t>
            </a:r>
            <a:r>
              <a:rPr lang="en-US" altLang="zh-CN" sz="2400" dirty="0">
                <a:latin typeface="华文仿宋" panose="02010600040101010101" pitchFamily="2" charset="-122"/>
                <a:ea typeface="华文仿宋" panose="02010600040101010101" pitchFamily="2" charset="-122"/>
                <a:sym typeface="+mn-ea"/>
              </a:rPr>
              <a:t>7</a:t>
            </a:r>
            <a:r>
              <a:rPr lang="zh-CN" altLang="en-US" sz="2400" dirty="0">
                <a:latin typeface="华文仿宋" panose="02010600040101010101" pitchFamily="2" charset="-122"/>
                <a:ea typeface="华文仿宋" panose="02010600040101010101" pitchFamily="2" charset="-122"/>
                <a:sym typeface="+mn-ea"/>
              </a:rPr>
              <a:t>条）在新时代的价值：每一条都具有重要的时代价值！</a:t>
            </a:r>
            <a:endParaRPr lang="zh-CN" altLang="en-US" sz="2400" dirty="0">
              <a:latin typeface="华文仿宋" panose="02010600040101010101" pitchFamily="2" charset="-122"/>
              <a:ea typeface="华文仿宋" panose="02010600040101010101" pitchFamily="2" charset="-122"/>
              <a:sym typeface="+mn-ea"/>
            </a:endParaRPr>
          </a:p>
          <a:p>
            <a:pPr>
              <a:lnSpc>
                <a:spcPct val="130000"/>
              </a:lnSpc>
              <a:spcAft>
                <a:spcPts val="0"/>
              </a:spcAft>
              <a:buFont typeface="Wingdings" panose="05000000000000000000" charset="0"/>
              <a:buChar char="p"/>
            </a:pPr>
            <a:r>
              <a:rPr lang="zh-CN" sz="2400" dirty="0">
                <a:latin typeface="华文仿宋" panose="02010600040101010101" pitchFamily="2" charset="-122"/>
                <a:ea typeface="华文仿宋" panose="02010600040101010101" pitchFamily="2" charset="-122"/>
                <a:sym typeface="+mn-ea"/>
              </a:rPr>
              <a:t>1980年8月21、23日，邓小平接受意大利记者法拉奇的采访。法拉奇问：“天安门的毛主席画像，你们打算继续挂多久？”邓小平回答：”毛主席是新中国缔造者，他的画像会永远悬挂在天安门城楼，我们永远不会忘记他！”毛泽东是中国共产党的杰出形象代表，他的画像是中国共产党的重要标识，毛泽东精神是中国共产党人革命精神的鲜明标识。毛泽东的画像要永远挂下去，毛泽东精神不仅融入中国共产党的精神血脉，也融入了中华民族的精神血脉，更要永远传承下去！</a:t>
            </a:r>
            <a:endParaRPr lang="zh-CN"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33475" y="2092325"/>
            <a:ext cx="10515600" cy="2273300"/>
          </a:xfrm>
        </p:spPr>
        <p:txBody>
          <a:bodyPr>
            <a:normAutofit/>
          </a:bodyPr>
          <a:lstStyle/>
          <a:p>
            <a:pPr algn="ctr"/>
            <a:r>
              <a:rPr lang="zh-CN" altLang="en-US" sz="11500" b="1" dirty="0">
                <a:solidFill>
                  <a:srgbClr val="FF0000"/>
                </a:solidFill>
                <a:latin typeface="华光标题黑_CNKI" panose="02000500000000000000" pitchFamily="2" charset="-122"/>
                <a:ea typeface="华光标题黑_CNKI" panose="02000500000000000000" pitchFamily="2" charset="-122"/>
              </a:rPr>
              <a:t>谢 谢！</a:t>
            </a:r>
            <a:endParaRPr lang="zh-CN" altLang="en-US" sz="11500" b="1" dirty="0">
              <a:solidFill>
                <a:srgbClr val="FF0000"/>
              </a:solidFill>
              <a:latin typeface="华光标题黑_CNKI" panose="02000500000000000000" pitchFamily="2" charset="-122"/>
              <a:ea typeface="华光标题黑_CNKI" panose="02000500000000000000"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99135" y="715645"/>
            <a:ext cx="10798810" cy="1036955"/>
          </a:xfrm>
        </p:spPr>
        <p:txBody>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1.</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延安精神概念的提出和延安精神的内涵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99135" y="1970405"/>
            <a:ext cx="10798810" cy="3613150"/>
          </a:xfrm>
          <a:ln>
            <a:solidFill>
              <a:schemeClr val="tx1">
                <a:lumMod val="50000"/>
                <a:lumOff val="50000"/>
              </a:schemeClr>
            </a:solidFill>
            <a:miter lim="800000"/>
          </a:ln>
        </p:spPr>
        <p:txBody>
          <a:bodyPr>
            <a:normAutofit lnSpcReduction="20000"/>
          </a:bodyPr>
          <a:lstStyle/>
          <a:p>
            <a:pPr>
              <a:lnSpc>
                <a:spcPct val="120000"/>
              </a:lnSpc>
              <a:spcAft>
                <a:spcPts val="0"/>
              </a:spcAft>
              <a:buFont typeface="Wingdings" panose="05000000000000000000" charset="0"/>
              <a:buChar char="p"/>
            </a:pPr>
            <a:r>
              <a:rPr lang="zh-CN" sz="3600" b="1" dirty="0">
                <a:solidFill>
                  <a:srgbClr val="FF0000"/>
                </a:solidFill>
                <a:latin typeface="仿宋" panose="02010609060101010101" charset="-122"/>
                <a:ea typeface="仿宋" panose="02010609060101010101" charset="-122"/>
                <a:sym typeface="+mn-ea"/>
              </a:rPr>
              <a:t>延安精神的定义</a:t>
            </a:r>
            <a:endParaRPr lang="zh-CN" sz="4700" b="1" dirty="0">
              <a:latin typeface="华文仿宋" panose="02010600040101010101" pitchFamily="2" charset="-122"/>
              <a:ea typeface="华文仿宋" panose="02010600040101010101" pitchFamily="2" charset="-122"/>
              <a:sym typeface="+mn-ea"/>
            </a:endParaRPr>
          </a:p>
          <a:p>
            <a:pPr indent="-194310">
              <a:lnSpc>
                <a:spcPct val="150000"/>
              </a:lnSpc>
              <a:spcAft>
                <a:spcPts val="0"/>
              </a:spcAft>
              <a:buFont typeface="Wingdings" panose="05000000000000000000" charset="0"/>
              <a:buChar char="u"/>
            </a:pPr>
            <a:r>
              <a:rPr lang="zh-CN" altLang="en-US" sz="2800" dirty="0">
                <a:latin typeface="华文仿宋" panose="02010600040101010101" pitchFamily="2" charset="-122"/>
                <a:ea typeface="华文仿宋" panose="02010600040101010101" pitchFamily="2" charset="-122"/>
                <a:sym typeface="+mn-ea"/>
              </a:rPr>
              <a:t>定义：延安精神是新民主主义革命时期（延安十三年）</a:t>
            </a:r>
            <a:r>
              <a:rPr lang="zh-CN" altLang="en-US" sz="2800" dirty="0">
                <a:latin typeface="华文仿宋" panose="02010600040101010101" pitchFamily="2" charset="-122"/>
                <a:ea typeface="华文仿宋" panose="02010600040101010101" pitchFamily="2" charset="-122"/>
                <a:sym typeface="+mn-ea"/>
              </a:rPr>
              <a:t>中国共产党在争取民族独立、人民解放的伟大奋斗中，在推进马克思主义中国化和弘扬中华民族精神中培育和锻铸的伟大革命精神。它是</a:t>
            </a:r>
            <a:r>
              <a:rPr lang="zh-CN" altLang="en-US" sz="2800" dirty="0">
                <a:solidFill>
                  <a:srgbClr val="FF0000"/>
                </a:solidFill>
                <a:latin typeface="华文仿宋" panose="02010600040101010101" pitchFamily="2" charset="-122"/>
                <a:ea typeface="华文仿宋" panose="02010600040101010101" pitchFamily="2" charset="-122"/>
                <a:sym typeface="+mn-ea"/>
              </a:rPr>
              <a:t>党的性质和宗旨</a:t>
            </a:r>
            <a:r>
              <a:rPr lang="zh-CN" altLang="en-US" sz="2800" dirty="0">
                <a:latin typeface="华文仿宋" panose="02010600040101010101" pitchFamily="2" charset="-122"/>
                <a:ea typeface="华文仿宋" panose="02010600040101010101" pitchFamily="2" charset="-122"/>
                <a:sym typeface="+mn-ea"/>
              </a:rPr>
              <a:t>、</a:t>
            </a:r>
            <a:r>
              <a:rPr lang="zh-CN" altLang="en-US" sz="2800" dirty="0">
                <a:solidFill>
                  <a:srgbClr val="FF0000"/>
                </a:solidFill>
                <a:latin typeface="华文仿宋" panose="02010600040101010101" pitchFamily="2" charset="-122"/>
                <a:ea typeface="华文仿宋" panose="02010600040101010101" pitchFamily="2" charset="-122"/>
                <a:sym typeface="+mn-ea"/>
              </a:rPr>
              <a:t>优良传统和作风</a:t>
            </a:r>
            <a:r>
              <a:rPr lang="zh-CN" altLang="en-US" sz="2800" dirty="0">
                <a:latin typeface="华文仿宋" panose="02010600040101010101" pitchFamily="2" charset="-122"/>
                <a:ea typeface="华文仿宋" panose="02010600040101010101" pitchFamily="2" charset="-122"/>
                <a:sym typeface="+mn-ea"/>
              </a:rPr>
              <a:t>的集中体现，体现着革命年代中国共产党人的</a:t>
            </a:r>
            <a:r>
              <a:rPr lang="zh-CN" altLang="en-US" sz="2800" dirty="0">
                <a:solidFill>
                  <a:srgbClr val="FF0000"/>
                </a:solidFill>
                <a:latin typeface="华文仿宋" panose="02010600040101010101" pitchFamily="2" charset="-122"/>
                <a:ea typeface="华文仿宋" panose="02010600040101010101" pitchFamily="2" charset="-122"/>
                <a:sym typeface="+mn-ea"/>
              </a:rPr>
              <a:t>精神风范</a:t>
            </a:r>
            <a:r>
              <a:rPr lang="zh-CN" altLang="en-US" sz="2800" dirty="0">
                <a:latin typeface="华文仿宋" panose="02010600040101010101" pitchFamily="2" charset="-122"/>
                <a:ea typeface="华文仿宋" panose="02010600040101010101" pitchFamily="2" charset="-122"/>
                <a:sym typeface="+mn-ea"/>
              </a:rPr>
              <a:t>和</a:t>
            </a:r>
            <a:r>
              <a:rPr lang="zh-CN" altLang="en-US" sz="2800" dirty="0">
                <a:solidFill>
                  <a:srgbClr val="FF0000"/>
                </a:solidFill>
                <a:latin typeface="华文仿宋" panose="02010600040101010101" pitchFamily="2" charset="-122"/>
                <a:ea typeface="华文仿宋" panose="02010600040101010101" pitchFamily="2" charset="-122"/>
                <a:sym typeface="+mn-ea"/>
              </a:rPr>
              <a:t>群体人格</a:t>
            </a:r>
            <a:r>
              <a:rPr lang="zh-CN" altLang="en-US" sz="2800" dirty="0">
                <a:latin typeface="华文仿宋" panose="02010600040101010101" pitchFamily="2" charset="-122"/>
                <a:ea typeface="华文仿宋" panose="02010600040101010101" pitchFamily="2" charset="-122"/>
                <a:sym typeface="+mn-ea"/>
              </a:rPr>
              <a:t>。</a:t>
            </a:r>
            <a:endParaRPr lang="zh-CN" altLang="en-US" sz="28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96595" y="454025"/>
            <a:ext cx="10733405" cy="1036955"/>
          </a:xfrm>
        </p:spPr>
        <p:txBody>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1.</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延安精神概念的提出和延安精神的内涵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696595" y="1578610"/>
            <a:ext cx="10734040" cy="4659630"/>
          </a:xfrm>
          <a:ln>
            <a:solidFill>
              <a:schemeClr val="tx1">
                <a:lumMod val="50000"/>
                <a:lumOff val="50000"/>
              </a:schemeClr>
            </a:solidFill>
            <a:miter lim="800000"/>
          </a:ln>
        </p:spPr>
        <p:txBody>
          <a:bodyPr>
            <a:normAutofit fontScale="90000" lnSpcReduction="20000"/>
          </a:bodyPr>
          <a:lstStyle/>
          <a:p>
            <a:pPr>
              <a:lnSpc>
                <a:spcPct val="120000"/>
              </a:lnSpc>
              <a:spcAft>
                <a:spcPts val="0"/>
              </a:spcAft>
              <a:buFont typeface="Wingdings" panose="05000000000000000000" charset="0"/>
              <a:buChar char="p"/>
            </a:pPr>
            <a:r>
              <a:rPr lang="zh-CN" sz="3600" b="1" dirty="0">
                <a:solidFill>
                  <a:srgbClr val="FF0000"/>
                </a:solidFill>
                <a:latin typeface="仿宋" panose="02010609060101010101" charset="-122"/>
                <a:ea typeface="仿宋" panose="02010609060101010101" charset="-122"/>
                <a:sym typeface="+mn-ea"/>
              </a:rPr>
              <a:t>延安精神内涵的历史形成</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altLang="en-US" sz="2700" dirty="0">
                <a:latin typeface="华文仿宋" panose="02010600040101010101" pitchFamily="2" charset="-122"/>
                <a:ea typeface="华文仿宋" panose="02010600040101010101" pitchFamily="2" charset="-122"/>
                <a:sym typeface="+mn-ea"/>
              </a:rPr>
              <a:t>纳入中国共产党人精神谱系中的新民主主义革命时期的</a:t>
            </a:r>
            <a:r>
              <a:rPr lang="en-US" altLang="zh-CN" sz="2700" dirty="0">
                <a:latin typeface="华文仿宋" panose="02010600040101010101" pitchFamily="2" charset="-122"/>
                <a:ea typeface="华文仿宋" panose="02010600040101010101" pitchFamily="2" charset="-122"/>
                <a:sym typeface="+mn-ea"/>
              </a:rPr>
              <a:t>16</a:t>
            </a:r>
            <a:r>
              <a:rPr lang="zh-CN" altLang="en-US" sz="2700" dirty="0">
                <a:latin typeface="华文仿宋" panose="02010600040101010101" pitchFamily="2" charset="-122"/>
                <a:ea typeface="华文仿宋" panose="02010600040101010101" pitchFamily="2" charset="-122"/>
                <a:sym typeface="+mn-ea"/>
              </a:rPr>
              <a:t>种革命精神都对延安精神的形成、发展产生了深刻的影响。延安精神是在井冈山精神、苏区精神、长征精神、遵义会议精神的基础上孕育的。</a:t>
            </a:r>
            <a:r>
              <a:rPr lang="zh-CN" altLang="en-US" sz="2700" dirty="0">
                <a:solidFill>
                  <a:srgbClr val="FF0000"/>
                </a:solidFill>
                <a:latin typeface="华文仿宋" panose="02010600040101010101" pitchFamily="2" charset="-122"/>
                <a:ea typeface="华文仿宋" panose="02010600040101010101" pitchFamily="2" charset="-122"/>
                <a:sym typeface="+mn-ea"/>
              </a:rPr>
              <a:t>延安精神的内涵是历史形成的</a:t>
            </a:r>
            <a:r>
              <a:rPr lang="zh-CN" altLang="en-US" sz="2700" dirty="0">
                <a:latin typeface="华文仿宋" panose="02010600040101010101" pitchFamily="2" charset="-122"/>
                <a:ea typeface="华文仿宋" panose="02010600040101010101" pitchFamily="2" charset="-122"/>
                <a:sym typeface="+mn-ea"/>
              </a:rPr>
              <a:t>。</a:t>
            </a:r>
            <a:endParaRPr lang="zh-CN" altLang="en-US" sz="27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700" dirty="0">
                <a:latin typeface="华文仿宋" panose="02010600040101010101" pitchFamily="2" charset="-122"/>
                <a:ea typeface="华文仿宋" panose="02010600040101010101" pitchFamily="2" charset="-122"/>
                <a:sym typeface="+mn-ea"/>
              </a:rPr>
              <a:t>（</a:t>
            </a:r>
            <a:r>
              <a:rPr lang="en-US" altLang="zh-CN" sz="2700" dirty="0">
                <a:latin typeface="华文仿宋" panose="02010600040101010101" pitchFamily="2" charset="-122"/>
                <a:ea typeface="华文仿宋" panose="02010600040101010101" pitchFamily="2" charset="-122"/>
                <a:sym typeface="+mn-ea"/>
              </a:rPr>
              <a:t>1</a:t>
            </a:r>
            <a:r>
              <a:rPr lang="zh-CN" altLang="en-US" sz="2700" dirty="0">
                <a:latin typeface="华文仿宋" panose="02010600040101010101" pitchFamily="2" charset="-122"/>
                <a:ea typeface="华文仿宋" panose="02010600040101010101" pitchFamily="2" charset="-122"/>
                <a:sym typeface="+mn-ea"/>
              </a:rPr>
              <a:t>）</a:t>
            </a:r>
            <a:r>
              <a:rPr lang="zh-CN" altLang="en-US" sz="2700" dirty="0">
                <a:solidFill>
                  <a:srgbClr val="FF0000"/>
                </a:solidFill>
                <a:latin typeface="华文仿宋" panose="02010600040101010101" pitchFamily="2" charset="-122"/>
                <a:ea typeface="华文仿宋" panose="02010600040101010101" pitchFamily="2" charset="-122"/>
                <a:sym typeface="+mn-ea"/>
              </a:rPr>
              <a:t>抗大精神</a:t>
            </a:r>
            <a:r>
              <a:rPr lang="zh-CN" altLang="en-US" sz="2700" dirty="0">
                <a:latin typeface="华文仿宋" panose="02010600040101010101" pitchFamily="2" charset="-122"/>
                <a:ea typeface="华文仿宋" panose="02010600040101010101" pitchFamily="2" charset="-122"/>
                <a:sym typeface="+mn-ea"/>
              </a:rPr>
              <a:t>：坚定正确的政治方向；艰苦朴素的工作作风；机动灵活的战略战术。</a:t>
            </a:r>
            <a:endParaRPr lang="zh-CN" altLang="en-US" sz="27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700" dirty="0">
                <a:latin typeface="华文仿宋" panose="02010600040101010101" pitchFamily="2" charset="-122"/>
                <a:ea typeface="华文仿宋" panose="02010600040101010101" pitchFamily="2" charset="-122"/>
                <a:sym typeface="+mn-ea"/>
              </a:rPr>
              <a:t>（</a:t>
            </a:r>
            <a:r>
              <a:rPr lang="en-US" altLang="zh-CN" sz="2700" dirty="0">
                <a:latin typeface="华文仿宋" panose="02010600040101010101" pitchFamily="2" charset="-122"/>
                <a:ea typeface="华文仿宋" panose="02010600040101010101" pitchFamily="2" charset="-122"/>
                <a:sym typeface="+mn-ea"/>
              </a:rPr>
              <a:t>2</a:t>
            </a:r>
            <a:r>
              <a:rPr lang="zh-CN" altLang="en-US" sz="2700" dirty="0">
                <a:latin typeface="华文仿宋" panose="02010600040101010101" pitchFamily="2" charset="-122"/>
                <a:ea typeface="华文仿宋" panose="02010600040101010101" pitchFamily="2" charset="-122"/>
                <a:sym typeface="+mn-ea"/>
              </a:rPr>
              <a:t>）</a:t>
            </a:r>
            <a:r>
              <a:rPr lang="zh-CN" altLang="en-US" sz="2700" dirty="0">
                <a:solidFill>
                  <a:srgbClr val="FF0000"/>
                </a:solidFill>
                <a:latin typeface="华文仿宋" panose="02010600040101010101" pitchFamily="2" charset="-122"/>
                <a:ea typeface="华文仿宋" panose="02010600040101010101" pitchFamily="2" charset="-122"/>
                <a:sym typeface="+mn-ea"/>
              </a:rPr>
              <a:t>白求恩精神</a:t>
            </a:r>
            <a:r>
              <a:rPr lang="zh-CN" altLang="en-US" sz="2700" dirty="0">
                <a:latin typeface="华文仿宋" panose="02010600040101010101" pitchFamily="2" charset="-122"/>
                <a:ea typeface="华文仿宋" panose="02010600040101010101" pitchFamily="2" charset="-122"/>
                <a:sym typeface="+mn-ea"/>
              </a:rPr>
              <a:t>：国际主义；毫不利己，专门利人；精益求精。</a:t>
            </a:r>
            <a:endParaRPr lang="zh-CN" altLang="en-US" sz="27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700" dirty="0">
                <a:latin typeface="华文仿宋" panose="02010600040101010101" pitchFamily="2" charset="-122"/>
                <a:ea typeface="华文仿宋" panose="02010600040101010101" pitchFamily="2" charset="-122"/>
                <a:sym typeface="+mn-ea"/>
              </a:rPr>
              <a:t>（</a:t>
            </a:r>
            <a:r>
              <a:rPr lang="en-US" altLang="zh-CN" sz="2700" dirty="0">
                <a:latin typeface="华文仿宋" panose="02010600040101010101" pitchFamily="2" charset="-122"/>
                <a:ea typeface="华文仿宋" panose="02010600040101010101" pitchFamily="2" charset="-122"/>
                <a:sym typeface="+mn-ea"/>
              </a:rPr>
              <a:t>3</a:t>
            </a:r>
            <a:r>
              <a:rPr lang="zh-CN" altLang="en-US" sz="2700" dirty="0">
                <a:latin typeface="华文仿宋" panose="02010600040101010101" pitchFamily="2" charset="-122"/>
                <a:ea typeface="华文仿宋" panose="02010600040101010101" pitchFamily="2" charset="-122"/>
                <a:sym typeface="+mn-ea"/>
              </a:rPr>
              <a:t>）</a:t>
            </a:r>
            <a:r>
              <a:rPr lang="zh-CN" altLang="en-US" sz="2700" dirty="0">
                <a:solidFill>
                  <a:srgbClr val="FF0000"/>
                </a:solidFill>
                <a:latin typeface="华文仿宋" panose="02010600040101010101" pitchFamily="2" charset="-122"/>
                <a:ea typeface="华文仿宋" panose="02010600040101010101" pitchFamily="2" charset="-122"/>
                <a:sym typeface="+mn-ea"/>
              </a:rPr>
              <a:t>延安整风精神</a:t>
            </a:r>
            <a:r>
              <a:rPr lang="zh-CN" altLang="en-US" sz="2700" dirty="0">
                <a:latin typeface="华文仿宋" panose="02010600040101010101" pitchFamily="2" charset="-122"/>
                <a:ea typeface="华文仿宋" panose="02010600040101010101" pitchFamily="2" charset="-122"/>
                <a:sym typeface="+mn-ea"/>
              </a:rPr>
              <a:t>：解放思想、实事求是；坚持真理、修正错误；批评与自我批评</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25450" y="508000"/>
            <a:ext cx="11149330" cy="829310"/>
          </a:xfrm>
        </p:spPr>
        <p:txBody>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1.</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延安精神概念的提出和延安精神的内涵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513080" y="1480185"/>
            <a:ext cx="11148695" cy="4726940"/>
          </a:xfrm>
          <a:ln>
            <a:solidFill>
              <a:schemeClr val="tx1">
                <a:lumMod val="50000"/>
                <a:lumOff val="50000"/>
              </a:schemeClr>
            </a:solidFill>
            <a:miter lim="800000"/>
          </a:ln>
        </p:spPr>
        <p:txBody>
          <a:bodyPr>
            <a:normAutofit lnSpcReduction="20000"/>
          </a:bodyPr>
          <a:lstStyle/>
          <a:p>
            <a:pPr>
              <a:lnSpc>
                <a:spcPct val="120000"/>
              </a:lnSpc>
              <a:spcAft>
                <a:spcPts val="0"/>
              </a:spcAft>
              <a:buFont typeface="Wingdings" panose="05000000000000000000" charset="0"/>
              <a:buChar char="p"/>
            </a:pPr>
            <a:r>
              <a:rPr lang="zh-CN" sz="3600" b="1" dirty="0">
                <a:solidFill>
                  <a:srgbClr val="FF0000"/>
                </a:solidFill>
                <a:latin typeface="仿宋" panose="02010609060101010101" charset="-122"/>
                <a:ea typeface="仿宋" panose="02010609060101010101" charset="-122"/>
                <a:sym typeface="+mn-ea"/>
              </a:rPr>
              <a:t>延安精神内涵的历史形成</a:t>
            </a:r>
            <a:endParaRPr lang="zh-CN" sz="4700" b="1"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4</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南泥湾精神</a:t>
            </a:r>
            <a:r>
              <a:rPr lang="zh-CN" altLang="en-US" sz="2400" dirty="0">
                <a:latin typeface="华文仿宋" panose="02010600040101010101" pitchFamily="2" charset="-122"/>
                <a:ea typeface="华文仿宋" panose="02010600040101010101" pitchFamily="2" charset="-122"/>
                <a:sym typeface="+mn-ea"/>
              </a:rPr>
              <a:t>：自力更生、艰苦奋斗的创业精神；勇于担当、敢于创造的创新精神；同心同德、同甘共苦的精神；听党指挥、官兵一致的兵团精神。</a:t>
            </a:r>
            <a:endParaRPr lang="zh-CN" altLang="en-US" sz="24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5</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延安县同志们的精神</a:t>
            </a:r>
            <a:r>
              <a:rPr lang="zh-CN" altLang="en-US" sz="2400" dirty="0">
                <a:latin typeface="华文仿宋" panose="02010600040101010101" pitchFamily="2" charset="-122"/>
                <a:ea typeface="华文仿宋" panose="02010600040101010101" pitchFamily="2" charset="-122"/>
                <a:sym typeface="+mn-ea"/>
              </a:rPr>
              <a:t>：调查研究，实事求是；密切联系群众；全心全意为人民服务；艰苦奋斗，克服困难。</a:t>
            </a:r>
            <a:endParaRPr lang="zh-CN" altLang="en-US" sz="24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6</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张思德精神</a:t>
            </a:r>
            <a:r>
              <a:rPr lang="zh-CN" altLang="en-US" sz="2400" dirty="0">
                <a:latin typeface="华文仿宋" panose="02010600040101010101" pitchFamily="2" charset="-122"/>
                <a:ea typeface="华文仿宋" panose="02010600040101010101" pitchFamily="2" charset="-122"/>
                <a:sym typeface="+mn-ea"/>
              </a:rPr>
              <a:t>：完全彻底地为人民服务和为人民的利益不怕牺牲的精神。</a:t>
            </a:r>
            <a:endParaRPr lang="zh-CN" altLang="en-US" sz="24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7</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延安劳模精神</a:t>
            </a:r>
            <a:r>
              <a:rPr lang="zh-CN" altLang="en-US" sz="2400" dirty="0">
                <a:latin typeface="华文仿宋" panose="02010600040101010101" pitchFamily="2" charset="-122"/>
                <a:ea typeface="华文仿宋" panose="02010600040101010101" pitchFamily="2" charset="-122"/>
                <a:sym typeface="+mn-ea"/>
              </a:rPr>
              <a:t>：勤于劳动；精于业务；敢于斗争；善于创造；乐于奉献。</a:t>
            </a:r>
            <a:endParaRPr lang="zh-CN" altLang="en-US" sz="24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8</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愚公移山精神</a:t>
            </a:r>
            <a:r>
              <a:rPr lang="zh-CN" altLang="en-US" sz="2400" dirty="0">
                <a:latin typeface="华文仿宋" panose="02010600040101010101" pitchFamily="2" charset="-122"/>
                <a:ea typeface="华文仿宋" panose="02010600040101010101" pitchFamily="2" charset="-122"/>
                <a:sym typeface="+mn-ea"/>
              </a:rPr>
              <a:t>：下定决心，不怕牺牲，排除万难，去争取胜利。</a:t>
            </a:r>
            <a:r>
              <a:rPr lang="en-US" altLang="zh-CN" sz="2400" dirty="0">
                <a:latin typeface="华文仿宋" panose="02010600040101010101" pitchFamily="2" charset="-122"/>
                <a:ea typeface="华文仿宋" panose="02010600040101010101" pitchFamily="2" charset="-122"/>
                <a:sym typeface="+mn-ea"/>
              </a:rPr>
              <a:t>/</a:t>
            </a:r>
            <a:r>
              <a:rPr lang="zh-CN" altLang="en-US" sz="2400" dirty="0">
                <a:latin typeface="华文仿宋" panose="02010600040101010101" pitchFamily="2" charset="-122"/>
                <a:ea typeface="华文仿宋" panose="02010600040101010101" pitchFamily="2" charset="-122"/>
                <a:sym typeface="+mn-ea"/>
              </a:rPr>
              <a:t>坚韧不拔、埋头苦干、锲而不舍、知难而进，不达目的决不停止。</a:t>
            </a:r>
            <a:endParaRPr lang="zh-CN" altLang="en-US" sz="2400" dirty="0">
              <a:latin typeface="华文仿宋" panose="02010600040101010101" pitchFamily="2" charset="-122"/>
              <a:ea typeface="华文仿宋" panose="02010600040101010101" pitchFamily="2" charset="-122"/>
              <a:sym typeface="+mn-ea"/>
            </a:endParaRPr>
          </a:p>
          <a:p>
            <a:pPr marL="34290" indent="0">
              <a:lnSpc>
                <a:spcPct val="140000"/>
              </a:lnSpc>
              <a:spcAft>
                <a:spcPts val="0"/>
              </a:spcAft>
              <a:buFont typeface="Wingdings" panose="05000000000000000000" charset="0"/>
              <a:buNone/>
            </a:pPr>
            <a:r>
              <a:rPr lang="zh-CN" altLang="en-US" sz="2400" dirty="0">
                <a:latin typeface="华文仿宋" panose="02010600040101010101" pitchFamily="2" charset="-122"/>
                <a:ea typeface="华文仿宋" panose="02010600040101010101" pitchFamily="2" charset="-122"/>
                <a:sym typeface="+mn-ea"/>
              </a:rPr>
              <a:t>（</a:t>
            </a:r>
            <a:r>
              <a:rPr lang="en-US" altLang="zh-CN" sz="2400" dirty="0">
                <a:latin typeface="华文仿宋" panose="02010600040101010101" pitchFamily="2" charset="-122"/>
                <a:ea typeface="华文仿宋" panose="02010600040101010101" pitchFamily="2" charset="-122"/>
                <a:sym typeface="+mn-ea"/>
              </a:rPr>
              <a:t>9</a:t>
            </a:r>
            <a:r>
              <a:rPr lang="zh-CN" altLang="en-US" sz="2400" dirty="0">
                <a:latin typeface="华文仿宋" panose="02010600040101010101" pitchFamily="2" charset="-122"/>
                <a:ea typeface="华文仿宋" panose="02010600040101010101" pitchFamily="2" charset="-122"/>
                <a:sym typeface="+mn-ea"/>
              </a:rPr>
              <a:t>）</a:t>
            </a:r>
            <a:r>
              <a:rPr lang="zh-CN" altLang="en-US" sz="2400" dirty="0">
                <a:solidFill>
                  <a:srgbClr val="FF0000"/>
                </a:solidFill>
                <a:latin typeface="华文仿宋" panose="02010600040101010101" pitchFamily="2" charset="-122"/>
                <a:ea typeface="华文仿宋" panose="02010600040101010101" pitchFamily="2" charset="-122"/>
                <a:sym typeface="+mn-ea"/>
              </a:rPr>
              <a:t>党的七大精神</a:t>
            </a:r>
            <a:r>
              <a:rPr lang="zh-CN" altLang="en-US" sz="2400" dirty="0">
                <a:latin typeface="华文仿宋" panose="02010600040101010101" pitchFamily="2" charset="-122"/>
                <a:ea typeface="华文仿宋" panose="02010600040101010101" pitchFamily="2" charset="-122"/>
                <a:sym typeface="+mn-ea"/>
              </a:rPr>
              <a:t>：团结与民主；批评与自我批评。</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99135" y="715645"/>
            <a:ext cx="10798810" cy="1036955"/>
          </a:xfrm>
        </p:spPr>
        <p:txBody>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1.</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延安精神概念的提出和延安精神的内涵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928370" y="1752600"/>
            <a:ext cx="10407015" cy="4496435"/>
          </a:xfrm>
          <a:ln>
            <a:solidFill>
              <a:schemeClr val="tx1">
                <a:lumMod val="50000"/>
                <a:lumOff val="50000"/>
              </a:schemeClr>
            </a:solidFill>
            <a:miter lim="800000"/>
          </a:ln>
        </p:spPr>
        <p:txBody>
          <a:bodyPr>
            <a:normAutofit fontScale="80000"/>
          </a:bodyPr>
          <a:lstStyle/>
          <a:p>
            <a:pPr>
              <a:lnSpc>
                <a:spcPct val="120000"/>
              </a:lnSpc>
              <a:spcAft>
                <a:spcPts val="0"/>
              </a:spcAft>
              <a:buFont typeface="Wingdings" panose="05000000000000000000" charset="0"/>
              <a:buChar char="p"/>
            </a:pPr>
            <a:r>
              <a:rPr lang="zh-CN" sz="3600" b="1" dirty="0">
                <a:solidFill>
                  <a:srgbClr val="FF0000"/>
                </a:solidFill>
                <a:latin typeface="仿宋" panose="02010609060101010101" charset="-122"/>
                <a:ea typeface="仿宋" panose="02010609060101010101" charset="-122"/>
                <a:sym typeface="+mn-ea"/>
              </a:rPr>
              <a:t>延安精神概念的提出</a:t>
            </a:r>
            <a:endParaRPr lang="zh-CN" sz="4700" b="1" dirty="0">
              <a:latin typeface="华文仿宋" panose="02010600040101010101" pitchFamily="2" charset="-122"/>
              <a:ea typeface="华文仿宋" panose="02010600040101010101" pitchFamily="2" charset="-122"/>
              <a:sym typeface="+mn-ea"/>
            </a:endParaRPr>
          </a:p>
          <a:p>
            <a:pPr indent="-194310">
              <a:lnSpc>
                <a:spcPct val="130000"/>
              </a:lnSpc>
              <a:spcAft>
                <a:spcPts val="0"/>
              </a:spcAft>
              <a:buFont typeface="Wingdings" panose="05000000000000000000" charset="0"/>
              <a:buChar char="u"/>
            </a:pPr>
            <a:r>
              <a:rPr lang="en-US" altLang="zh-CN" sz="3000" dirty="0">
                <a:latin typeface="华文仿宋" panose="02010600040101010101" pitchFamily="2" charset="-122"/>
                <a:ea typeface="华文仿宋" panose="02010600040101010101" pitchFamily="2" charset="-122"/>
                <a:sym typeface="+mn-ea"/>
              </a:rPr>
              <a:t>1959</a:t>
            </a:r>
            <a:r>
              <a:rPr lang="zh-CN" altLang="en-US" sz="3000" dirty="0">
                <a:latin typeface="华文仿宋" panose="02010600040101010101" pitchFamily="2" charset="-122"/>
                <a:ea typeface="华文仿宋" panose="02010600040101010101" pitchFamily="2" charset="-122"/>
                <a:sym typeface="+mn-ea"/>
              </a:rPr>
              <a:t>年</a:t>
            </a:r>
            <a:r>
              <a:rPr lang="en-US" altLang="zh-CN" sz="3000" dirty="0">
                <a:latin typeface="华文仿宋" panose="02010600040101010101" pitchFamily="2" charset="-122"/>
                <a:ea typeface="华文仿宋" panose="02010600040101010101" pitchFamily="2" charset="-122"/>
                <a:sym typeface="+mn-ea"/>
              </a:rPr>
              <a:t>9</a:t>
            </a:r>
            <a:r>
              <a:rPr lang="zh-CN" altLang="en-US" sz="3000" dirty="0">
                <a:latin typeface="华文仿宋" panose="02010600040101010101" pitchFamily="2" charset="-122"/>
                <a:ea typeface="华文仿宋" panose="02010600040101010101" pitchFamily="2" charset="-122"/>
                <a:sym typeface="+mn-ea"/>
              </a:rPr>
              <a:t>月，周恩来总理在视察刚建成的中央广播大楼时说：</a:t>
            </a:r>
            <a:r>
              <a:rPr lang="en-US" altLang="zh-CN" sz="3000" dirty="0">
                <a:latin typeface="华文仿宋" panose="02010600040101010101" pitchFamily="2" charset="-122"/>
                <a:ea typeface="华文仿宋" panose="02010600040101010101" pitchFamily="2" charset="-122"/>
                <a:sym typeface="+mn-ea"/>
              </a:rPr>
              <a:t>“</a:t>
            </a:r>
            <a:r>
              <a:rPr lang="zh-CN" altLang="en-US" sz="3000" dirty="0">
                <a:latin typeface="华文仿宋" panose="02010600040101010101" pitchFamily="2" charset="-122"/>
                <a:ea typeface="华文仿宋" panose="02010600040101010101" pitchFamily="2" charset="-122"/>
                <a:sym typeface="+mn-ea"/>
              </a:rPr>
              <a:t>广播大楼建成了，比起延安的窑洞来条件好多了，你们一定</a:t>
            </a:r>
            <a:r>
              <a:rPr lang="zh-CN" altLang="en-US" sz="3000" dirty="0">
                <a:solidFill>
                  <a:srgbClr val="FF0000"/>
                </a:solidFill>
                <a:latin typeface="华文仿宋" panose="02010600040101010101" pitchFamily="2" charset="-122"/>
                <a:ea typeface="华文仿宋" panose="02010600040101010101" pitchFamily="2" charset="-122"/>
                <a:sym typeface="+mn-ea"/>
              </a:rPr>
              <a:t>要用延安精神做好工作</a:t>
            </a:r>
            <a:r>
              <a:rPr lang="zh-CN" altLang="en-US" sz="3000" dirty="0">
                <a:latin typeface="华文仿宋" panose="02010600040101010101" pitchFamily="2" charset="-122"/>
                <a:ea typeface="华文仿宋" panose="02010600040101010101" pitchFamily="2" charset="-122"/>
                <a:sym typeface="+mn-ea"/>
              </a:rPr>
              <a:t>。</a:t>
            </a:r>
            <a:r>
              <a:rPr lang="en-US" altLang="zh-CN" sz="3000" dirty="0">
                <a:latin typeface="华文仿宋" panose="02010600040101010101" pitchFamily="2" charset="-122"/>
                <a:ea typeface="华文仿宋" panose="02010600040101010101" pitchFamily="2" charset="-122"/>
                <a:sym typeface="+mn-ea"/>
              </a:rPr>
              <a:t>”</a:t>
            </a:r>
            <a:endParaRPr lang="en-US" altLang="zh-CN" sz="3000" dirty="0">
              <a:latin typeface="华文仿宋" panose="02010600040101010101" pitchFamily="2" charset="-122"/>
              <a:ea typeface="华文仿宋" panose="02010600040101010101" pitchFamily="2" charset="-122"/>
              <a:sym typeface="+mn-ea"/>
            </a:endParaRPr>
          </a:p>
          <a:p>
            <a:pPr indent="-194310">
              <a:lnSpc>
                <a:spcPct val="130000"/>
              </a:lnSpc>
              <a:spcAft>
                <a:spcPts val="0"/>
              </a:spcAft>
              <a:buFont typeface="Wingdings" panose="05000000000000000000" charset="0"/>
              <a:buChar char="u"/>
            </a:pPr>
            <a:r>
              <a:rPr lang="en-US" altLang="zh-CN" sz="3000" dirty="0">
                <a:latin typeface="华文仿宋" panose="02010600040101010101" pitchFamily="2" charset="-122"/>
                <a:ea typeface="华文仿宋" panose="02010600040101010101" pitchFamily="2" charset="-122"/>
                <a:sym typeface="+mn-ea"/>
              </a:rPr>
              <a:t> 1968</a:t>
            </a:r>
            <a:r>
              <a:rPr lang="zh-CN" altLang="en-US" sz="3000" dirty="0">
                <a:latin typeface="华文仿宋" panose="02010600040101010101" pitchFamily="2" charset="-122"/>
                <a:ea typeface="华文仿宋" panose="02010600040101010101" pitchFamily="2" charset="-122"/>
                <a:sym typeface="+mn-ea"/>
              </a:rPr>
              <a:t>年</a:t>
            </a:r>
            <a:r>
              <a:rPr lang="en-US" altLang="zh-CN" sz="3000" dirty="0">
                <a:latin typeface="华文仿宋" panose="02010600040101010101" pitchFamily="2" charset="-122"/>
                <a:ea typeface="华文仿宋" panose="02010600040101010101" pitchFamily="2" charset="-122"/>
                <a:sym typeface="+mn-ea"/>
              </a:rPr>
              <a:t>5</a:t>
            </a:r>
            <a:r>
              <a:rPr lang="zh-CN" altLang="en-US" sz="3000" dirty="0">
                <a:latin typeface="华文仿宋" panose="02010600040101010101" pitchFamily="2" charset="-122"/>
                <a:ea typeface="华文仿宋" panose="02010600040101010101" pitchFamily="2" charset="-122"/>
                <a:sym typeface="+mn-ea"/>
              </a:rPr>
              <a:t>月</a:t>
            </a:r>
            <a:r>
              <a:rPr lang="en-US" altLang="zh-CN" sz="3000" dirty="0">
                <a:latin typeface="华文仿宋" panose="02010600040101010101" pitchFamily="2" charset="-122"/>
                <a:ea typeface="华文仿宋" panose="02010600040101010101" pitchFamily="2" charset="-122"/>
                <a:sym typeface="+mn-ea"/>
              </a:rPr>
              <a:t>3</a:t>
            </a:r>
            <a:r>
              <a:rPr lang="zh-CN" altLang="en-US" sz="3000" dirty="0">
                <a:latin typeface="华文仿宋" panose="02010600040101010101" pitchFamily="2" charset="-122"/>
                <a:ea typeface="华文仿宋" panose="02010600040101010101" pitchFamily="2" charset="-122"/>
                <a:sym typeface="+mn-ea"/>
              </a:rPr>
              <a:t>日，《人民日报》《解放军报》以及《红旗》杂志发表了题目为</a:t>
            </a:r>
            <a:r>
              <a:rPr lang="en-US" altLang="zh-CN" sz="3000" dirty="0">
                <a:latin typeface="华文仿宋" panose="02010600040101010101" pitchFamily="2" charset="-122"/>
                <a:ea typeface="华文仿宋" panose="02010600040101010101" pitchFamily="2" charset="-122"/>
                <a:sym typeface="+mn-ea"/>
              </a:rPr>
              <a:t>“</a:t>
            </a:r>
            <a:r>
              <a:rPr lang="zh-CN" altLang="en-US" sz="3000" dirty="0">
                <a:solidFill>
                  <a:srgbClr val="FF0000"/>
                </a:solidFill>
                <a:latin typeface="华文仿宋" panose="02010600040101010101" pitchFamily="2" charset="-122"/>
                <a:ea typeface="华文仿宋" panose="02010600040101010101" pitchFamily="2" charset="-122"/>
                <a:sym typeface="+mn-ea"/>
              </a:rPr>
              <a:t>延安精神永放光芒</a:t>
            </a:r>
            <a:r>
              <a:rPr lang="en-US" altLang="zh-CN" sz="3000" dirty="0">
                <a:latin typeface="华文仿宋" panose="02010600040101010101" pitchFamily="2" charset="-122"/>
                <a:ea typeface="华文仿宋" panose="02010600040101010101" pitchFamily="2" charset="-122"/>
                <a:sym typeface="+mn-ea"/>
              </a:rPr>
              <a:t>”</a:t>
            </a:r>
            <a:r>
              <a:rPr lang="zh-CN" altLang="en-US" sz="3000" dirty="0">
                <a:latin typeface="华文仿宋" panose="02010600040101010101" pitchFamily="2" charset="-122"/>
                <a:ea typeface="华文仿宋" panose="02010600040101010101" pitchFamily="2" charset="-122"/>
                <a:sym typeface="+mn-ea"/>
              </a:rPr>
              <a:t>的社论，第一次向全国人民提出了</a:t>
            </a:r>
            <a:r>
              <a:rPr lang="en-US" altLang="zh-CN" sz="3000" dirty="0">
                <a:latin typeface="华文仿宋" panose="02010600040101010101" pitchFamily="2" charset="-122"/>
                <a:ea typeface="华文仿宋" panose="02010600040101010101" pitchFamily="2" charset="-122"/>
                <a:sym typeface="+mn-ea"/>
              </a:rPr>
              <a:t>“</a:t>
            </a:r>
            <a:r>
              <a:rPr lang="zh-CN" altLang="en-US" sz="3000" dirty="0">
                <a:latin typeface="华文仿宋" panose="02010600040101010101" pitchFamily="2" charset="-122"/>
                <a:ea typeface="华文仿宋" panose="02010600040101010101" pitchFamily="2" charset="-122"/>
                <a:sym typeface="+mn-ea"/>
              </a:rPr>
              <a:t>延安精神</a:t>
            </a:r>
            <a:r>
              <a:rPr lang="en-US" altLang="zh-CN" sz="3000" dirty="0">
                <a:latin typeface="华文仿宋" panose="02010600040101010101" pitchFamily="2" charset="-122"/>
                <a:ea typeface="华文仿宋" panose="02010600040101010101" pitchFamily="2" charset="-122"/>
                <a:sym typeface="+mn-ea"/>
              </a:rPr>
              <a:t>”</a:t>
            </a:r>
            <a:r>
              <a:rPr lang="zh-CN" altLang="en-US" sz="3000" dirty="0">
                <a:latin typeface="华文仿宋" panose="02010600040101010101" pitchFamily="2" charset="-122"/>
                <a:ea typeface="华文仿宋" panose="02010600040101010101" pitchFamily="2" charset="-122"/>
                <a:sym typeface="+mn-ea"/>
              </a:rPr>
              <a:t>这一重要概念，指出</a:t>
            </a:r>
            <a:r>
              <a:rPr lang="en-US" altLang="zh-CN" sz="3000" dirty="0">
                <a:latin typeface="华文仿宋" panose="02010600040101010101" pitchFamily="2" charset="-122"/>
                <a:ea typeface="华文仿宋" panose="02010600040101010101" pitchFamily="2" charset="-122"/>
                <a:sym typeface="+mn-ea"/>
              </a:rPr>
              <a:t>:</a:t>
            </a:r>
            <a:r>
              <a:rPr lang="zh-CN" altLang="en-US" sz="3000" dirty="0">
                <a:latin typeface="华文仿宋" panose="02010600040101010101" pitchFamily="2" charset="-122"/>
                <a:ea typeface="华文仿宋" panose="02010600040101010101" pitchFamily="2" charset="-122"/>
                <a:sym typeface="+mn-ea"/>
              </a:rPr>
              <a:t>在长期斗争中用毛泽东思想培养起来的延安精神，代表了马克思列宁主义的</a:t>
            </a:r>
            <a:r>
              <a:rPr lang="zh-CN" altLang="en-US" sz="3000" dirty="0">
                <a:solidFill>
                  <a:srgbClr val="FF0000"/>
                </a:solidFill>
                <a:latin typeface="华文仿宋" panose="02010600040101010101" pitchFamily="2" charset="-122"/>
                <a:ea typeface="华文仿宋" panose="02010600040101010101" pitchFamily="2" charset="-122"/>
                <a:sym typeface="+mn-ea"/>
              </a:rPr>
              <a:t>彻底革命精神</a:t>
            </a:r>
            <a:r>
              <a:rPr lang="zh-CN" altLang="en-US" sz="3000" dirty="0">
                <a:latin typeface="华文仿宋" panose="02010600040101010101" pitchFamily="2" charset="-122"/>
                <a:ea typeface="华文仿宋" panose="02010600040101010101" pitchFamily="2" charset="-122"/>
                <a:sym typeface="+mn-ea"/>
              </a:rPr>
              <a:t>，代表了无产阶级的</a:t>
            </a:r>
            <a:r>
              <a:rPr lang="zh-CN" altLang="en-US" sz="3000" dirty="0">
                <a:solidFill>
                  <a:srgbClr val="FF0000"/>
                </a:solidFill>
                <a:latin typeface="华文仿宋" panose="02010600040101010101" pitchFamily="2" charset="-122"/>
                <a:ea typeface="华文仿宋" panose="02010600040101010101" pitchFamily="2" charset="-122"/>
                <a:sym typeface="+mn-ea"/>
              </a:rPr>
              <a:t>艰苦奋斗精神</a:t>
            </a:r>
            <a:r>
              <a:rPr lang="zh-CN" altLang="en-US" sz="3000" dirty="0">
                <a:latin typeface="华文仿宋" panose="02010600040101010101" pitchFamily="2" charset="-122"/>
                <a:ea typeface="华文仿宋" panose="02010600040101010101" pitchFamily="2" charset="-122"/>
                <a:sym typeface="+mn-ea"/>
              </a:rPr>
              <a:t>。</a:t>
            </a:r>
            <a:endParaRPr lang="zh-CN" altLang="en-US" sz="30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927735" y="530225"/>
            <a:ext cx="10570210" cy="1036955"/>
          </a:xfrm>
        </p:spPr>
        <p:txBody>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1.</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延安精神概念的提出和延安精神的内涵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928370" y="1719580"/>
            <a:ext cx="10569575" cy="4232910"/>
          </a:xfrm>
          <a:ln>
            <a:solidFill>
              <a:schemeClr val="tx1">
                <a:lumMod val="50000"/>
                <a:lumOff val="50000"/>
              </a:schemeClr>
            </a:solidFill>
            <a:miter lim="800000"/>
          </a:ln>
        </p:spPr>
        <p:txBody>
          <a:bodyPr>
            <a:normAutofit fontScale="90000"/>
          </a:bodyPr>
          <a:lstStyle/>
          <a:p>
            <a:pPr>
              <a:lnSpc>
                <a:spcPct val="120000"/>
              </a:lnSpc>
              <a:spcAft>
                <a:spcPts val="0"/>
              </a:spcAft>
              <a:buFont typeface="Wingdings" panose="05000000000000000000" charset="0"/>
              <a:buChar char="p"/>
            </a:pPr>
            <a:r>
              <a:rPr lang="zh-CN" sz="3600" b="1" dirty="0">
                <a:solidFill>
                  <a:srgbClr val="FF0000"/>
                </a:solidFill>
                <a:latin typeface="仿宋" panose="02010609060101010101" charset="-122"/>
                <a:ea typeface="仿宋" panose="02010609060101010101" charset="-122"/>
                <a:sym typeface="+mn-ea"/>
              </a:rPr>
              <a:t>延安精神的内涵：</a:t>
            </a:r>
            <a:endParaRPr lang="zh-CN" sz="4700" b="1" dirty="0">
              <a:latin typeface="华文仿宋" panose="02010600040101010101" pitchFamily="2" charset="-122"/>
              <a:ea typeface="华文仿宋" panose="02010600040101010101" pitchFamily="2" charset="-122"/>
              <a:sym typeface="+mn-ea"/>
            </a:endParaRPr>
          </a:p>
          <a:p>
            <a:pPr indent="-194310">
              <a:lnSpc>
                <a:spcPct val="110000"/>
              </a:lnSpc>
              <a:spcAft>
                <a:spcPts val="0"/>
              </a:spcAft>
              <a:buFont typeface="Wingdings" panose="05000000000000000000" charset="0"/>
              <a:buChar char="u"/>
            </a:pPr>
            <a:r>
              <a:rPr lang="en-US" altLang="zh-CN" sz="2800" dirty="0">
                <a:latin typeface="华文仿宋" panose="02010600040101010101" pitchFamily="2" charset="-122"/>
                <a:ea typeface="华文仿宋" panose="02010600040101010101" pitchFamily="2" charset="-122"/>
                <a:sym typeface="+mn-ea"/>
              </a:rPr>
              <a:t>2002</a:t>
            </a:r>
            <a:r>
              <a:rPr lang="zh-CN" altLang="en-US" sz="2800" dirty="0">
                <a:latin typeface="华文仿宋" panose="02010600040101010101" pitchFamily="2" charset="-122"/>
                <a:ea typeface="华文仿宋" panose="02010600040101010101" pitchFamily="2" charset="-122"/>
                <a:sym typeface="+mn-ea"/>
              </a:rPr>
              <a:t>年</a:t>
            </a:r>
            <a:r>
              <a:rPr lang="en-US" altLang="zh-CN" sz="2800" dirty="0">
                <a:latin typeface="华文仿宋" panose="02010600040101010101" pitchFamily="2" charset="-122"/>
                <a:ea typeface="华文仿宋" panose="02010600040101010101" pitchFamily="2" charset="-122"/>
                <a:sym typeface="+mn-ea"/>
              </a:rPr>
              <a:t>3</a:t>
            </a:r>
            <a:r>
              <a:rPr lang="zh-CN" altLang="en-US" sz="2800" dirty="0">
                <a:latin typeface="华文仿宋" panose="02010600040101010101" pitchFamily="2" charset="-122"/>
                <a:ea typeface="华文仿宋" panose="02010600040101010101" pitchFamily="2" charset="-122"/>
                <a:sym typeface="+mn-ea"/>
              </a:rPr>
              <a:t>月，江泽民在陕西考察时指出</a:t>
            </a:r>
            <a:r>
              <a:rPr lang="en-US" altLang="zh-CN" sz="2800" dirty="0">
                <a:latin typeface="华文仿宋" panose="02010600040101010101" pitchFamily="2" charset="-122"/>
                <a:ea typeface="华文仿宋" panose="02010600040101010101" pitchFamily="2" charset="-122"/>
                <a:sym typeface="+mn-ea"/>
              </a:rPr>
              <a:t>:“</a:t>
            </a:r>
            <a:r>
              <a:rPr lang="zh-CN" altLang="en-US" sz="2800" dirty="0">
                <a:latin typeface="华文仿宋" panose="02010600040101010101" pitchFamily="2" charset="-122"/>
                <a:ea typeface="华文仿宋" panose="02010600040101010101" pitchFamily="2" charset="-122"/>
                <a:sym typeface="+mn-ea"/>
              </a:rPr>
              <a:t>在新的历史条件下，在充满新的希望、也充满新的挑战的征途上，我们要</a:t>
            </a:r>
            <a:r>
              <a:rPr lang="zh-CN" altLang="en-US" sz="2800" dirty="0">
                <a:solidFill>
                  <a:srgbClr val="FF0000"/>
                </a:solidFill>
                <a:latin typeface="华文仿宋" panose="02010600040101010101" pitchFamily="2" charset="-122"/>
                <a:ea typeface="华文仿宋" panose="02010600040101010101" pitchFamily="2" charset="-122"/>
                <a:sym typeface="+mn-ea"/>
              </a:rPr>
              <a:t>大力弘扬延安精神</a:t>
            </a:r>
            <a:r>
              <a:rPr lang="zh-CN" altLang="en-US" sz="2800" dirty="0">
                <a:latin typeface="华文仿宋" panose="02010600040101010101" pitchFamily="2" charset="-122"/>
                <a:ea typeface="华文仿宋" panose="02010600040101010101" pitchFamily="2" charset="-122"/>
                <a:sym typeface="+mn-ea"/>
              </a:rPr>
              <a:t>。</a:t>
            </a:r>
            <a:r>
              <a:rPr lang="en-US" altLang="zh-CN" sz="2800" dirty="0">
                <a:latin typeface="华文仿宋" panose="02010600040101010101" pitchFamily="2" charset="-122"/>
                <a:ea typeface="华文仿宋" panose="02010600040101010101" pitchFamily="2" charset="-122"/>
                <a:sym typeface="+mn-ea"/>
              </a:rPr>
              <a:t>”</a:t>
            </a:r>
            <a:endParaRPr lang="en-US" altLang="zh-CN" sz="2800" dirty="0">
              <a:latin typeface="华文仿宋" panose="02010600040101010101" pitchFamily="2" charset="-122"/>
              <a:ea typeface="华文仿宋" panose="02010600040101010101" pitchFamily="2" charset="-122"/>
              <a:sym typeface="+mn-ea"/>
            </a:endParaRPr>
          </a:p>
          <a:p>
            <a:pPr indent="-194310">
              <a:lnSpc>
                <a:spcPct val="110000"/>
              </a:lnSpc>
              <a:spcAft>
                <a:spcPts val="0"/>
              </a:spcAft>
              <a:buFont typeface="Wingdings" panose="05000000000000000000" charset="0"/>
              <a:buChar char="u"/>
            </a:pPr>
            <a:r>
              <a:rPr lang="en-US" altLang="zh-CN" sz="2800" dirty="0">
                <a:latin typeface="华文仿宋" panose="02010600040101010101" pitchFamily="2" charset="-122"/>
                <a:ea typeface="华文仿宋" panose="02010600040101010101" pitchFamily="2" charset="-122"/>
                <a:sym typeface="+mn-ea"/>
              </a:rPr>
              <a:t> “</a:t>
            </a:r>
            <a:r>
              <a:rPr lang="zh-CN" altLang="en-US" sz="2800" dirty="0">
                <a:latin typeface="华文仿宋" panose="02010600040101010101" pitchFamily="2" charset="-122"/>
                <a:ea typeface="华文仿宋" panose="02010600040101010101" pitchFamily="2" charset="-122"/>
                <a:sym typeface="+mn-ea"/>
              </a:rPr>
              <a:t>坚定正确的</a:t>
            </a:r>
            <a:r>
              <a:rPr lang="zh-CN" altLang="en-US" sz="2800" dirty="0">
                <a:solidFill>
                  <a:srgbClr val="FF0000"/>
                </a:solidFill>
                <a:latin typeface="华文仿宋" panose="02010600040101010101" pitchFamily="2" charset="-122"/>
                <a:ea typeface="华文仿宋" panose="02010600040101010101" pitchFamily="2" charset="-122"/>
                <a:sym typeface="+mn-ea"/>
              </a:rPr>
              <a:t>政治方向</a:t>
            </a:r>
            <a:r>
              <a:rPr lang="zh-CN" altLang="en-US" sz="2800" dirty="0">
                <a:latin typeface="华文仿宋" panose="02010600040101010101" pitchFamily="2" charset="-122"/>
                <a:ea typeface="华文仿宋" panose="02010600040101010101" pitchFamily="2" charset="-122"/>
                <a:sym typeface="+mn-ea"/>
              </a:rPr>
              <a:t>，解放思想、实事求是的</a:t>
            </a:r>
            <a:r>
              <a:rPr lang="zh-CN" altLang="en-US" sz="2800" dirty="0">
                <a:solidFill>
                  <a:srgbClr val="FF0000"/>
                </a:solidFill>
                <a:latin typeface="华文仿宋" panose="02010600040101010101" pitchFamily="2" charset="-122"/>
                <a:ea typeface="华文仿宋" panose="02010600040101010101" pitchFamily="2" charset="-122"/>
                <a:sym typeface="+mn-ea"/>
              </a:rPr>
              <a:t>思想路线</a:t>
            </a:r>
            <a:r>
              <a:rPr lang="zh-CN" altLang="en-US" sz="2800" dirty="0">
                <a:latin typeface="华文仿宋" panose="02010600040101010101" pitchFamily="2" charset="-122"/>
                <a:ea typeface="华文仿宋" panose="02010600040101010101" pitchFamily="2" charset="-122"/>
                <a:sym typeface="+mn-ea"/>
              </a:rPr>
              <a:t>，全心全意为人民服务的</a:t>
            </a:r>
            <a:r>
              <a:rPr lang="zh-CN" altLang="en-US" sz="2800" dirty="0">
                <a:solidFill>
                  <a:srgbClr val="FF0000"/>
                </a:solidFill>
                <a:latin typeface="华文仿宋" panose="02010600040101010101" pitchFamily="2" charset="-122"/>
                <a:ea typeface="华文仿宋" panose="02010600040101010101" pitchFamily="2" charset="-122"/>
                <a:sym typeface="+mn-ea"/>
              </a:rPr>
              <a:t>根本宗旨</a:t>
            </a:r>
            <a:r>
              <a:rPr lang="zh-CN" altLang="en-US" sz="2800" dirty="0">
                <a:latin typeface="华文仿宋" panose="02010600040101010101" pitchFamily="2" charset="-122"/>
                <a:ea typeface="华文仿宋" panose="02010600040101010101" pitchFamily="2" charset="-122"/>
                <a:sym typeface="+mn-ea"/>
              </a:rPr>
              <a:t>，自力更生、艰苦奋斗的</a:t>
            </a:r>
            <a:r>
              <a:rPr lang="zh-CN" altLang="en-US" sz="2800" dirty="0">
                <a:solidFill>
                  <a:srgbClr val="FF0000"/>
                </a:solidFill>
                <a:latin typeface="华文仿宋" panose="02010600040101010101" pitchFamily="2" charset="-122"/>
                <a:ea typeface="华文仿宋" panose="02010600040101010101" pitchFamily="2" charset="-122"/>
                <a:sym typeface="+mn-ea"/>
              </a:rPr>
              <a:t>创业精神</a:t>
            </a:r>
            <a:r>
              <a:rPr lang="zh-CN" altLang="en-US" sz="2800" dirty="0">
                <a:latin typeface="华文仿宋" panose="02010600040101010101" pitchFamily="2" charset="-122"/>
                <a:ea typeface="华文仿宋" panose="02010600040101010101" pitchFamily="2" charset="-122"/>
                <a:sym typeface="+mn-ea"/>
              </a:rPr>
              <a:t>，是延安精神的主要内容。</a:t>
            </a:r>
            <a:r>
              <a:rPr lang="en-US" altLang="zh-CN" sz="2800" dirty="0">
                <a:latin typeface="华文仿宋" panose="02010600040101010101" pitchFamily="2" charset="-122"/>
                <a:ea typeface="华文仿宋" panose="02010600040101010101" pitchFamily="2" charset="-122"/>
                <a:sym typeface="+mn-ea"/>
              </a:rPr>
              <a:t>”</a:t>
            </a:r>
            <a:endParaRPr lang="en-US" altLang="zh-CN" sz="2800" dirty="0">
              <a:latin typeface="华文仿宋" panose="02010600040101010101" pitchFamily="2" charset="-122"/>
              <a:ea typeface="华文仿宋" panose="02010600040101010101" pitchFamily="2" charset="-122"/>
              <a:sym typeface="+mn-ea"/>
            </a:endParaRPr>
          </a:p>
          <a:p>
            <a:pPr indent="-194310">
              <a:lnSpc>
                <a:spcPct val="110000"/>
              </a:lnSpc>
              <a:spcAft>
                <a:spcPts val="0"/>
              </a:spcAft>
              <a:buFont typeface="Wingdings" panose="05000000000000000000" charset="0"/>
              <a:buChar char="u"/>
            </a:pPr>
            <a:r>
              <a:rPr lang="" altLang="en-US" sz="2800" dirty="0">
                <a:latin typeface="华文仿宋" panose="02010600040101010101" pitchFamily="2" charset="-122"/>
                <a:ea typeface="华文仿宋" panose="02010600040101010101" pitchFamily="2" charset="-122"/>
                <a:sym typeface="+mn-ea"/>
              </a:rPr>
              <a:t> </a:t>
            </a:r>
            <a:r>
              <a:rPr lang="en-US" altLang="zh-CN" sz="2800" dirty="0">
                <a:latin typeface="华文仿宋" panose="02010600040101010101" pitchFamily="2" charset="-122"/>
                <a:ea typeface="华文仿宋" panose="02010600040101010101" pitchFamily="2" charset="-122"/>
                <a:sym typeface="+mn-ea"/>
              </a:rPr>
              <a:t>“</a:t>
            </a:r>
            <a:r>
              <a:rPr lang="zh-CN" altLang="en-US" sz="2800" dirty="0">
                <a:latin typeface="华文仿宋" panose="02010600040101010101" pitchFamily="2" charset="-122"/>
                <a:ea typeface="华文仿宋" panose="02010600040101010101" pitchFamily="2" charset="-122"/>
                <a:sym typeface="+mn-ea"/>
              </a:rPr>
              <a:t>延安精神，体现了我们党马克思主义政</a:t>
            </a:r>
            <a:r>
              <a:rPr lang="zh-CN" altLang="en-US" sz="2800" dirty="0">
                <a:solidFill>
                  <a:srgbClr val="FF0000"/>
                </a:solidFill>
                <a:latin typeface="华文仿宋" panose="02010600040101010101" pitchFamily="2" charset="-122"/>
                <a:ea typeface="华文仿宋" panose="02010600040101010101" pitchFamily="2" charset="-122"/>
                <a:sym typeface="+mn-ea"/>
              </a:rPr>
              <a:t>党的性质</a:t>
            </a:r>
            <a:r>
              <a:rPr lang="zh-CN" altLang="en-US" sz="2800" dirty="0">
                <a:latin typeface="华文仿宋" panose="02010600040101010101" pitchFamily="2" charset="-122"/>
                <a:ea typeface="华文仿宋" panose="02010600040101010101" pitchFamily="2" charset="-122"/>
                <a:sym typeface="+mn-ea"/>
              </a:rPr>
              <a:t>，体现了我们党与时俱进的</a:t>
            </a:r>
            <a:r>
              <a:rPr lang="zh-CN" altLang="en-US" sz="2800" dirty="0">
                <a:solidFill>
                  <a:srgbClr val="FF0000"/>
                </a:solidFill>
                <a:latin typeface="华文仿宋" panose="02010600040101010101" pitchFamily="2" charset="-122"/>
                <a:ea typeface="华文仿宋" panose="02010600040101010101" pitchFamily="2" charset="-122"/>
                <a:sym typeface="+mn-ea"/>
              </a:rPr>
              <a:t>思想风范</a:t>
            </a:r>
            <a:r>
              <a:rPr lang="zh-CN" altLang="en-US" sz="2800" dirty="0">
                <a:latin typeface="华文仿宋" panose="02010600040101010101" pitchFamily="2" charset="-122"/>
                <a:ea typeface="华文仿宋" panose="02010600040101010101" pitchFamily="2" charset="-122"/>
                <a:sym typeface="+mn-ea"/>
              </a:rPr>
              <a:t>，体现了我们党与人民同呼吸、共命运的</a:t>
            </a:r>
            <a:r>
              <a:rPr lang="zh-CN" altLang="en-US" sz="2800" dirty="0">
                <a:solidFill>
                  <a:srgbClr val="FF0000"/>
                </a:solidFill>
                <a:latin typeface="华文仿宋" panose="02010600040101010101" pitchFamily="2" charset="-122"/>
                <a:ea typeface="华文仿宋" panose="02010600040101010101" pitchFamily="2" charset="-122"/>
                <a:sym typeface="+mn-ea"/>
              </a:rPr>
              <a:t>优良作风</a:t>
            </a:r>
            <a:r>
              <a:rPr lang="zh-CN" altLang="en-US" sz="2800" dirty="0">
                <a:latin typeface="华文仿宋" panose="02010600040101010101" pitchFamily="2" charset="-122"/>
                <a:ea typeface="华文仿宋" panose="02010600040101010101" pitchFamily="2" charset="-122"/>
                <a:sym typeface="+mn-ea"/>
              </a:rPr>
              <a:t>，体现了中国共产党人一往无前的</a:t>
            </a:r>
            <a:r>
              <a:rPr lang="zh-CN" altLang="en-US" sz="2800" dirty="0">
                <a:solidFill>
                  <a:srgbClr val="FF0000"/>
                </a:solidFill>
                <a:latin typeface="华文仿宋" panose="02010600040101010101" pitchFamily="2" charset="-122"/>
                <a:ea typeface="华文仿宋" panose="02010600040101010101" pitchFamily="2" charset="-122"/>
                <a:sym typeface="+mn-ea"/>
              </a:rPr>
              <a:t>奋斗精神</a:t>
            </a:r>
            <a:r>
              <a:rPr lang="zh-CN" altLang="en-US" sz="2800" dirty="0">
                <a:latin typeface="华文仿宋" panose="02010600040101010101" pitchFamily="2" charset="-122"/>
                <a:ea typeface="华文仿宋" panose="02010600040101010101" pitchFamily="2" charset="-122"/>
                <a:sym typeface="+mn-ea"/>
              </a:rPr>
              <a:t>。</a:t>
            </a:r>
            <a:r>
              <a:rPr lang="en-US" altLang="zh-CN" sz="2800" dirty="0">
                <a:latin typeface="华文仿宋" panose="02010600040101010101" pitchFamily="2" charset="-122"/>
                <a:ea typeface="华文仿宋" panose="02010600040101010101" pitchFamily="2" charset="-122"/>
                <a:sym typeface="+mn-ea"/>
              </a:rPr>
              <a:t>”</a:t>
            </a:r>
            <a:endParaRPr lang="en-US" altLang="zh-CN" sz="2800" dirty="0">
              <a:latin typeface="华文仿宋" panose="02010600040101010101" pitchFamily="2" charset="-122"/>
              <a:ea typeface="华文仿宋" panose="02010600040101010101" pitchFamily="2" charset="-122"/>
              <a:sym typeface="+mn-ea"/>
            </a:endParaRPr>
          </a:p>
        </p:txBody>
      </p:sp>
      <p:pic>
        <p:nvPicPr>
          <p:cNvPr id="7" name="图片 4" descr="IMG_259"/>
          <p:cNvPicPr>
            <a:picLocks noChangeAspect="1"/>
          </p:cNvPicPr>
          <p:nvPr/>
        </p:nvPicPr>
        <p:blipFill>
          <a:blip r:embed="rId1"/>
          <a:srcRect t="38148" r="2702" b="35459"/>
          <a:stretch>
            <a:fillRect/>
          </a:stretch>
        </p:blipFill>
        <p:spPr>
          <a:xfrm>
            <a:off x="927735" y="2392680"/>
            <a:ext cx="10570210" cy="3543300"/>
          </a:xfrm>
          <a:prstGeom prst="rect">
            <a:avLst/>
          </a:prstGeom>
          <a:noFill/>
          <a:ln w="9525">
            <a:solidFill>
              <a:schemeClr val="tx1">
                <a:lumMod val="50000"/>
                <a:lumOff val="50000"/>
              </a:schemeClr>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807720" y="791845"/>
            <a:ext cx="10570210" cy="1036955"/>
          </a:xfrm>
        </p:spPr>
        <p:txBody>
          <a:bodyPr>
            <a:normAutofit/>
          </a:bodyPr>
          <a:lstStyle/>
          <a:p>
            <a:pPr algn="ctr">
              <a:defRPr/>
            </a:pPr>
            <a:r>
              <a:rPr lang="en-US" altLang="zh-CN"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2.</a:t>
            </a:r>
            <a:r>
              <a:rPr lang="zh-CN" altLang="en-US" sz="4000">
                <a:solidFill>
                  <a:schemeClr val="accent6"/>
                </a:solidFill>
                <a:latin typeface="华光标题黑_CNKI" panose="02000500000000000000" pitchFamily="2" charset="-122"/>
                <a:ea typeface="华光标题黑_CNKI" panose="02000500000000000000" pitchFamily="2" charset="-122"/>
                <a:cs typeface="华光标题黑_CNKI" panose="02000500000000000000" pitchFamily="2" charset="-122"/>
                <a:sym typeface="+mn-ea"/>
              </a:rPr>
              <a:t>毛泽东精神的概念和毛泽东精神的内涵</a:t>
            </a:r>
            <a:endParaRPr lang="zh-CN" altLang="en-US" sz="4000" dirty="0">
              <a:solidFill>
                <a:schemeClr val="accent6"/>
              </a:solidFill>
              <a:effectLst>
                <a:outerShdw blurRad="38100" dist="38100" dir="2700000" algn="tl">
                  <a:srgbClr val="C0C0C0"/>
                </a:outerShdw>
              </a:effectLst>
              <a:latin typeface="华光标题黑_CNKI" panose="02000500000000000000" pitchFamily="2" charset="-122"/>
              <a:ea typeface="华光标题黑_CNKI" panose="02000500000000000000" pitchFamily="2" charset="-122"/>
              <a:cs typeface="华光标题黑_CNKI" panose="02000500000000000000" pitchFamily="2" charset="-122"/>
              <a:sym typeface="+mn-ea"/>
            </a:endParaRPr>
          </a:p>
        </p:txBody>
      </p:sp>
      <p:sp>
        <p:nvSpPr>
          <p:cNvPr id="10243" name="Rectangle 3"/>
          <p:cNvSpPr>
            <a:spLocks noGrp="1" noChangeArrowheads="1"/>
          </p:cNvSpPr>
          <p:nvPr>
            <p:ph type="body" idx="1"/>
          </p:nvPr>
        </p:nvSpPr>
        <p:spPr>
          <a:xfrm>
            <a:off x="807720" y="1829435"/>
            <a:ext cx="10570210" cy="4257040"/>
          </a:xfrm>
          <a:ln>
            <a:solidFill>
              <a:schemeClr val="tx1">
                <a:lumMod val="50000"/>
                <a:lumOff val="50000"/>
              </a:schemeClr>
            </a:solidFill>
            <a:miter lim="800000"/>
          </a:ln>
        </p:spPr>
        <p:txBody>
          <a:bodyPr>
            <a:normAutofit fontScale="90000" lnSpcReduction="10000"/>
          </a:bodyPr>
          <a:lstStyle/>
          <a:p>
            <a:pPr>
              <a:lnSpc>
                <a:spcPct val="120000"/>
              </a:lnSpc>
              <a:spcAft>
                <a:spcPts val="0"/>
              </a:spcAft>
              <a:buFont typeface="Wingdings" panose="05000000000000000000" charset="0"/>
              <a:buChar char="p"/>
            </a:pPr>
            <a:r>
              <a:rPr lang="zh-CN" sz="3200" b="1" dirty="0">
                <a:solidFill>
                  <a:srgbClr val="FF0000"/>
                </a:solidFill>
                <a:latin typeface="仿宋" panose="02010609060101010101" charset="-122"/>
                <a:ea typeface="仿宋" panose="02010609060101010101" charset="-122"/>
                <a:sym typeface="+mn-ea"/>
              </a:rPr>
              <a:t>为什么要提出毛泽东精神的概念范畴？</a:t>
            </a:r>
            <a:endParaRPr lang="zh-CN" sz="4700" b="1"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zh-CN" sz="2400" dirty="0">
                <a:latin typeface="华文仿宋" panose="02010600040101010101" pitchFamily="2" charset="-122"/>
                <a:ea typeface="华文仿宋" panose="02010600040101010101" pitchFamily="2" charset="-122"/>
                <a:sym typeface="+mn-ea"/>
              </a:rPr>
              <a:t>体现革命年代中国共产党人革命精神概念的零散性：井冈山精神、苏区精神、长征精神、遵义会议精神、延安精神、西柏坡精神</a:t>
            </a:r>
            <a:r>
              <a:rPr lang="en-US" altLang="zh-CN" sz="2400" dirty="0">
                <a:latin typeface="华文仿宋" panose="02010600040101010101" pitchFamily="2" charset="-122"/>
                <a:ea typeface="华文仿宋" panose="02010600040101010101" pitchFamily="2" charset="-122"/>
                <a:sym typeface="+mn-ea"/>
              </a:rPr>
              <a:t>……</a:t>
            </a:r>
            <a:endParaRPr lang="en-US" altLang="zh-CN" sz="2400" dirty="0">
              <a:latin typeface="华文仿宋" panose="02010600040101010101" pitchFamily="2" charset="-122"/>
              <a:ea typeface="华文仿宋" panose="02010600040101010101" pitchFamily="2" charset="-122"/>
              <a:sym typeface="+mn-ea"/>
            </a:endParaRPr>
          </a:p>
          <a:p>
            <a:pPr indent="-194310">
              <a:lnSpc>
                <a:spcPct val="140000"/>
              </a:lnSpc>
              <a:spcAft>
                <a:spcPts val="0"/>
              </a:spcAft>
              <a:buFont typeface="Wingdings" panose="05000000000000000000" charset="0"/>
              <a:buChar char="u"/>
            </a:pPr>
            <a:r>
              <a:rPr lang="en-US" altLang="zh-CN" sz="2400" dirty="0">
                <a:latin typeface="华文仿宋" panose="02010600040101010101" pitchFamily="2" charset="-122"/>
                <a:ea typeface="华文仿宋" panose="02010600040101010101" pitchFamily="2" charset="-122"/>
                <a:sym typeface="+mn-ea"/>
              </a:rPr>
              <a:t> </a:t>
            </a:r>
            <a:r>
              <a:rPr lang="zh-CN" sz="2400" dirty="0">
                <a:latin typeface="华文仿宋" panose="02010600040101010101" pitchFamily="2" charset="-122"/>
                <a:ea typeface="华文仿宋" panose="02010600040101010101" pitchFamily="2" charset="-122"/>
                <a:sym typeface="+mn-ea"/>
              </a:rPr>
              <a:t>将毛泽东精神作为一个独立范畴的意义：</a:t>
            </a:r>
            <a:r>
              <a:rPr lang="zh-CN" altLang="en-US" sz="2400" dirty="0">
                <a:latin typeface="华文仿宋" panose="02010600040101010101" pitchFamily="2" charset="-122"/>
                <a:ea typeface="华文仿宋" panose="02010600040101010101" pitchFamily="2" charset="-122"/>
                <a:sym typeface="+mn-ea"/>
              </a:rPr>
              <a:t>不仅是梳理、整合</a:t>
            </a:r>
            <a:r>
              <a:rPr lang="zh-CN" sz="2400" dirty="0">
                <a:latin typeface="华文仿宋" panose="02010600040101010101" pitchFamily="2" charset="-122"/>
                <a:ea typeface="华文仿宋" panose="02010600040101010101" pitchFamily="2" charset="-122"/>
                <a:sym typeface="+mn-ea"/>
              </a:rPr>
              <a:t>革命年代</a:t>
            </a:r>
            <a:r>
              <a:rPr lang="zh-CN" altLang="en-US" sz="2400" dirty="0">
                <a:latin typeface="华文仿宋" panose="02010600040101010101" pitchFamily="2" charset="-122"/>
                <a:ea typeface="华文仿宋" panose="02010600040101010101" pitchFamily="2" charset="-122"/>
                <a:sym typeface="+mn-ea"/>
              </a:rPr>
              <a:t>以毛泽东为代表的中国共产党人精神资源的内在需要，也是梳理、整合整个</a:t>
            </a:r>
            <a:r>
              <a:rPr lang="en-US" altLang="zh-CN" sz="2400" dirty="0">
                <a:latin typeface="华文仿宋" panose="02010600040101010101" pitchFamily="2" charset="-122"/>
                <a:ea typeface="华文仿宋" panose="02010600040101010101" pitchFamily="2" charset="-122"/>
                <a:sym typeface="+mn-ea"/>
              </a:rPr>
              <a:t> 20</a:t>
            </a:r>
            <a:r>
              <a:rPr lang="zh-CN" altLang="en-US" sz="2400" dirty="0">
                <a:latin typeface="华文仿宋" panose="02010600040101010101" pitchFamily="2" charset="-122"/>
                <a:ea typeface="华文仿宋" panose="02010600040101010101" pitchFamily="2" charset="-122"/>
                <a:sym typeface="+mn-ea"/>
              </a:rPr>
              <a:t>世纪中华民族精神资源的需要。毛泽东精神既是中国共产党人革命精神的集中体现和象征，也是是对中华民族伟大精神的丰富和发展，是</a:t>
            </a:r>
            <a:r>
              <a:rPr lang="en-US" altLang="zh-CN" sz="2400" dirty="0">
                <a:latin typeface="华文仿宋" panose="02010600040101010101" pitchFamily="2" charset="-122"/>
                <a:ea typeface="华文仿宋" panose="02010600040101010101" pitchFamily="2" charset="-122"/>
                <a:sym typeface="+mn-ea"/>
              </a:rPr>
              <a:t>20</a:t>
            </a:r>
            <a:r>
              <a:rPr lang="zh-CN" altLang="en-US" sz="2400" dirty="0">
                <a:latin typeface="华文仿宋" panose="02010600040101010101" pitchFamily="2" charset="-122"/>
                <a:ea typeface="华文仿宋" panose="02010600040101010101" pitchFamily="2" charset="-122"/>
                <a:sym typeface="+mn-ea"/>
              </a:rPr>
              <a:t>世纪中华民族伟大精神的集中体现和象征，是</a:t>
            </a:r>
            <a:r>
              <a:rPr lang="en-US" altLang="zh-CN" sz="2400" dirty="0">
                <a:latin typeface="华文仿宋" panose="02010600040101010101" pitchFamily="2" charset="-122"/>
                <a:ea typeface="华文仿宋" panose="02010600040101010101" pitchFamily="2" charset="-122"/>
                <a:sym typeface="+mn-ea"/>
              </a:rPr>
              <a:t>20</a:t>
            </a:r>
            <a:r>
              <a:rPr lang="zh-CN" altLang="en-US" sz="2400" dirty="0">
                <a:latin typeface="华文仿宋" panose="02010600040101010101" pitchFamily="2" charset="-122"/>
                <a:ea typeface="华文仿宋" panose="02010600040101010101" pitchFamily="2" charset="-122"/>
                <a:sym typeface="+mn-ea"/>
              </a:rPr>
              <a:t>世纪中华民族文化和民族精神的核心。已成为</a:t>
            </a:r>
            <a:r>
              <a:rPr lang="en-US" altLang="zh-CN" sz="2400" dirty="0">
                <a:solidFill>
                  <a:srgbClr val="FF0000"/>
                </a:solidFill>
                <a:latin typeface="华文仿宋" panose="02010600040101010101" pitchFamily="2" charset="-122"/>
                <a:ea typeface="华文仿宋" panose="02010600040101010101" pitchFamily="2" charset="-122"/>
                <a:sym typeface="+mn-ea"/>
              </a:rPr>
              <a:t>20</a:t>
            </a:r>
            <a:r>
              <a:rPr lang="zh-CN" altLang="en-US" sz="2400" dirty="0">
                <a:solidFill>
                  <a:srgbClr val="FF0000"/>
                </a:solidFill>
                <a:latin typeface="华文仿宋" panose="02010600040101010101" pitchFamily="2" charset="-122"/>
                <a:ea typeface="华文仿宋" panose="02010600040101010101" pitchFamily="2" charset="-122"/>
                <a:sym typeface="+mn-ea"/>
              </a:rPr>
              <a:t>世纪中国革命、中国共产党、中华民族的一个重要精神符号</a:t>
            </a:r>
            <a:r>
              <a:rPr lang="zh-CN" altLang="en-US" sz="2400" dirty="0">
                <a:latin typeface="华文仿宋" panose="02010600040101010101" pitchFamily="2" charset="-122"/>
                <a:ea typeface="华文仿宋" panose="02010600040101010101" pitchFamily="2" charset="-122"/>
                <a:sym typeface="+mn-ea"/>
              </a:rPr>
              <a:t>。</a:t>
            </a:r>
            <a:endParaRPr lang="zh-CN" altLang="en-US" sz="2400" dirty="0">
              <a:latin typeface="华文仿宋" panose="02010600040101010101" pitchFamily="2" charset="-122"/>
              <a:ea typeface="华文仿宋" panose="02010600040101010101" pitchFamily="2" charset="-122"/>
              <a:sym typeface="+mn-ea"/>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commondata" val="eyJoZGlkIjoiYmU0YzZhOTg2YzdhMDM4ZmU5ZTUxMjUwZjlmMWY4MzE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themeOverride>
</file>

<file path=docProps/app.xml><?xml version="1.0" encoding="utf-8"?>
<Properties xmlns="http://schemas.openxmlformats.org/officeDocument/2006/extended-properties" xmlns:vt="http://schemas.openxmlformats.org/officeDocument/2006/docPropsVTypes">
  <TotalTime>0</TotalTime>
  <Words>6264</Words>
  <Application>WPS 演示</Application>
  <PresentationFormat>宽屏</PresentationFormat>
  <Paragraphs>205</Paragraphs>
  <Slides>31</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31</vt:i4>
      </vt:variant>
    </vt:vector>
  </HeadingPairs>
  <TitlesOfParts>
    <vt:vector size="43" baseType="lpstr">
      <vt:lpstr>Arial</vt:lpstr>
      <vt:lpstr>宋体</vt:lpstr>
      <vt:lpstr>Wingdings</vt:lpstr>
      <vt:lpstr>Wingdings</vt:lpstr>
      <vt:lpstr>华光标题黑_CNKI</vt:lpstr>
      <vt:lpstr>华文仿宋</vt:lpstr>
      <vt:lpstr>仿宋</vt:lpstr>
      <vt:lpstr>微软雅黑</vt:lpstr>
      <vt:lpstr>Arial Unicode MS</vt:lpstr>
      <vt:lpstr>Calibri</vt:lpstr>
      <vt:lpstr>黑体</vt:lpstr>
      <vt:lpstr>WPS</vt:lpstr>
      <vt:lpstr>当前统一战线理论研究的 若干前沿（热点）问题</vt:lpstr>
      <vt:lpstr>汇报要点：</vt:lpstr>
      <vt:lpstr>一、习近平总书记关于做好新时代 党的统一战线工作的重要思想研究</vt:lpstr>
      <vt:lpstr>一、习近平总书记关于做好新时代 党的统一战线工作的重要思想研究</vt:lpstr>
      <vt:lpstr>1.延安精神概念的提出和延安精神的内涵</vt:lpstr>
      <vt:lpstr>1.延安精神概念的提出和延安精神的内涵</vt:lpstr>
      <vt:lpstr>1.延安精神概念的提出和延安精神的内涵</vt:lpstr>
      <vt:lpstr>1.延安精神概念的提出和延安精神的内涵</vt:lpstr>
      <vt:lpstr>1.延安精神概念的提出和延安精神的内涵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1.毛泽东精神的概念和毛泽东精神的内涵</vt:lpstr>
      <vt:lpstr>2.毛泽东精神的概念和毛泽东精神的内涵</vt:lpstr>
      <vt:lpstr>2.毛泽东精神的概念和毛泽东精神的内涵</vt:lpstr>
      <vt:lpstr>2.毛泽东精神的概念和毛泽东精神的内涵</vt:lpstr>
      <vt:lpstr>2.毛泽东精神的概念和毛泽东精神的内涵</vt:lpstr>
      <vt:lpstr>一、延安精神和毛泽东精神</vt:lpstr>
      <vt:lpstr>一、习近平总书记关于做好新时代 党的统一战线工作的重要思想研究</vt:lpstr>
      <vt:lpstr>二、延安精神与 毛泽东精神的内在统一性</vt:lpstr>
      <vt:lpstr>一、习近平总书记关于做好新时代 党的统一战线工作的重要思想研究</vt:lpstr>
      <vt:lpstr>三、延安精神和毛泽东精神 是革命年代中国共产党人的精神标识</vt:lpstr>
      <vt:lpstr>延安精神和毛泽东精神的时代价值</vt:lpstr>
      <vt:lpstr>一、习近平总书记关于做好新时代 党的统一战线工作的重要思想研究</vt:lpstr>
      <vt:lpstr>谢 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86158</dc:creator>
  <cp:lastModifiedBy>长穹一抹风</cp:lastModifiedBy>
  <cp:revision>245</cp:revision>
  <dcterms:created xsi:type="dcterms:W3CDTF">2019-06-19T02:08:00Z</dcterms:created>
  <dcterms:modified xsi:type="dcterms:W3CDTF">2025-10-18T07:55:15Z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FF9E1303F482498799D556FE8720E027_13</vt:lpwstr>
  </property>
</Properties>
</file>